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92" r:id="rId12"/>
    <p:sldId id="293" r:id="rId13"/>
    <p:sldId id="266" r:id="rId14"/>
    <p:sldId id="267" r:id="rId15"/>
    <p:sldId id="268" r:id="rId16"/>
    <p:sldId id="269" r:id="rId17"/>
    <p:sldId id="270" r:id="rId18"/>
    <p:sldId id="271" r:id="rId19"/>
    <p:sldId id="272" r:id="rId20"/>
    <p:sldId id="294" r:id="rId21"/>
    <p:sldId id="295" r:id="rId22"/>
    <p:sldId id="296" r:id="rId23"/>
    <p:sldId id="273" r:id="rId24"/>
    <p:sldId id="274" r:id="rId25"/>
    <p:sldId id="275" r:id="rId26"/>
    <p:sldId id="276" r:id="rId27"/>
    <p:sldId id="277" r:id="rId28"/>
    <p:sldId id="278" r:id="rId29"/>
    <p:sldId id="279" r:id="rId30"/>
    <p:sldId id="281" r:id="rId31"/>
    <p:sldId id="298" r:id="rId32"/>
    <p:sldId id="299" r:id="rId33"/>
    <p:sldId id="300" r:id="rId34"/>
    <p:sldId id="301" r:id="rId35"/>
    <p:sldId id="283" r:id="rId36"/>
    <p:sldId id="302" r:id="rId37"/>
    <p:sldId id="303" r:id="rId38"/>
    <p:sldId id="304" r:id="rId39"/>
    <p:sldId id="305" r:id="rId40"/>
    <p:sldId id="306" r:id="rId41"/>
    <p:sldId id="284" r:id="rId42"/>
    <p:sldId id="307" r:id="rId43"/>
    <p:sldId id="308" r:id="rId44"/>
    <p:sldId id="309" r:id="rId45"/>
    <p:sldId id="310" r:id="rId46"/>
    <p:sldId id="286" r:id="rId47"/>
    <p:sldId id="311" r:id="rId48"/>
    <p:sldId id="312" r:id="rId49"/>
    <p:sldId id="313" r:id="rId50"/>
    <p:sldId id="314" r:id="rId51"/>
    <p:sldId id="288" r:id="rId52"/>
    <p:sldId id="289" r:id="rId53"/>
    <p:sldId id="315" r:id="rId54"/>
    <p:sldId id="297" r:id="rId55"/>
    <p:sldId id="316" r:id="rId56"/>
    <p:sldId id="291" r:id="rId57"/>
  </p:sldIdLst>
  <p:sldSz cx="9144000" cy="5143500" type="screen16x9"/>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3147"/>
  </p:normalViewPr>
  <p:slideViewPr>
    <p:cSldViewPr>
      <p:cViewPr>
        <p:scale>
          <a:sx n="107" d="100"/>
          <a:sy n="107" d="100"/>
        </p:scale>
        <p:origin x="-84" y="-5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AE23D-8ED8-4EC3-A186-60EBEFA69619}" type="datetimeFigureOut">
              <a:rPr lang="pl-PL" smtClean="0"/>
              <a:t>2018-11-13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29BAE-220A-46AB-8E88-52C8A3F68AC9}" type="slidenum">
              <a:rPr lang="pl-PL" smtClean="0"/>
              <a:t>‹#›</a:t>
            </a:fld>
            <a:endParaRPr lang="pl-PL"/>
          </a:p>
        </p:txBody>
      </p:sp>
    </p:spTree>
    <p:extLst>
      <p:ext uri="{BB962C8B-B14F-4D97-AF65-F5344CB8AC3E}">
        <p14:creationId xmlns:p14="http://schemas.microsoft.com/office/powerpoint/2010/main" val="234377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8C29BAE-220A-46AB-8E88-52C8A3F68AC9}" type="slidenum">
              <a:rPr lang="pl-PL" smtClean="0"/>
              <a:t>44</a:t>
            </a:fld>
            <a:endParaRPr lang="pl-PL"/>
          </a:p>
        </p:txBody>
      </p:sp>
    </p:spTree>
    <p:extLst>
      <p:ext uri="{BB962C8B-B14F-4D97-AF65-F5344CB8AC3E}">
        <p14:creationId xmlns:p14="http://schemas.microsoft.com/office/powerpoint/2010/main" val="2327998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699542"/>
            <a:ext cx="8229600" cy="504056"/>
          </a:xfrm>
          <a:noFill/>
          <a:ln>
            <a:noFill/>
          </a:ln>
        </p:spPr>
        <p:txBody>
          <a:bodyPr>
            <a:normAutofit/>
          </a:bodyPr>
          <a:lstStyle>
            <a:lvl1pPr>
              <a:defRPr sz="2000" b="1">
                <a:solidFill>
                  <a:srgbClr val="A92037"/>
                </a:solidFill>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457200" y="1419622"/>
            <a:ext cx="8229600" cy="3024336"/>
          </a:xfrm>
        </p:spPr>
        <p:txBody>
          <a:bodyPr/>
          <a:lstStyle>
            <a:lvl1pPr>
              <a:defRPr sz="2000"/>
            </a:lvl1pPr>
            <a:lvl2pPr>
              <a:defRPr sz="1800"/>
            </a:lvl2pPr>
            <a:lvl3pPr>
              <a:defRPr sz="1600"/>
            </a:lvl3pPr>
            <a:lvl4pPr>
              <a:defRPr sz="1400"/>
            </a:lvl4pPr>
            <a:lvl5pPr>
              <a:defRPr sz="12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699542"/>
            <a:ext cx="8229600" cy="504056"/>
          </a:xfrm>
        </p:spPr>
        <p:txBody>
          <a:bodyPr>
            <a:normAutofit/>
          </a:bodyPr>
          <a:lstStyle>
            <a:lvl1pPr>
              <a:defRPr sz="2000" b="1">
                <a:solidFill>
                  <a:srgbClr val="A92037"/>
                </a:solidFill>
              </a:defRPr>
            </a:lvl1p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419622"/>
            <a:ext cx="4040188" cy="648071"/>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457200" y="2067694"/>
            <a:ext cx="4040188" cy="2376264"/>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tekstu 4"/>
          <p:cNvSpPr>
            <a:spLocks noGrp="1"/>
          </p:cNvSpPr>
          <p:nvPr>
            <p:ph type="body" sz="quarter" idx="3"/>
          </p:nvPr>
        </p:nvSpPr>
        <p:spPr>
          <a:xfrm>
            <a:off x="4645026" y="1419622"/>
            <a:ext cx="4041775" cy="648071"/>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4645026" y="2067694"/>
            <a:ext cx="4041775" cy="2376264"/>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699542"/>
            <a:ext cx="8229600" cy="504055"/>
          </a:xfrm>
        </p:spPr>
        <p:txBody>
          <a:bodyPr>
            <a:normAutofit/>
          </a:bodyPr>
          <a:lstStyle>
            <a:lvl1pPr>
              <a:defRPr sz="2000" b="1">
                <a:solidFill>
                  <a:srgbClr val="A92037"/>
                </a:solidFill>
              </a:defRPr>
            </a:lvl1pPr>
          </a:lstStyle>
          <a:p>
            <a:r>
              <a:rPr lang="pl-PL" dirty="0" smtClean="0"/>
              <a:t>Kliknij, aby edytować styl</a:t>
            </a:r>
            <a:endParaRPr lang="pl-PL" dirty="0"/>
          </a:p>
        </p:txBody>
      </p:sp>
      <p:sp>
        <p:nvSpPr>
          <p:cNvPr id="3" name="Symbol zastępczy daty 2"/>
          <p:cNvSpPr>
            <a:spLocks noGrp="1"/>
          </p:cNvSpPr>
          <p:nvPr>
            <p:ph type="dt" sz="half" idx="10"/>
          </p:nvPr>
        </p:nvSpPr>
        <p:spPr/>
        <p:txBody>
          <a:bodyPr/>
          <a:lstStyle/>
          <a:p>
            <a:fld id="{813A19F4-62EA-4B0A-9731-F9D476818675}" type="datetimeFigureOut">
              <a:rPr lang="pl-PL" smtClean="0"/>
              <a:pPr/>
              <a:t>2018-11-13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53BDAD8-B3E6-40FE-9D79-AF412543D5D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699541"/>
            <a:ext cx="3008313" cy="504057"/>
          </a:xfrm>
        </p:spPr>
        <p:txBody>
          <a:bodyPr anchor="b"/>
          <a:lstStyle>
            <a:lvl1pPr algn="l">
              <a:defRPr sz="2000" b="1">
                <a:solidFill>
                  <a:srgbClr val="A92037"/>
                </a:solidFill>
              </a:defRPr>
            </a:lvl1pPr>
          </a:lstStyle>
          <a:p>
            <a:r>
              <a:rPr lang="pl-PL" dirty="0" smtClean="0"/>
              <a:t>Kliknij, aby edytować styl</a:t>
            </a:r>
            <a:endParaRPr lang="pl-PL" dirty="0"/>
          </a:p>
        </p:txBody>
      </p:sp>
      <p:sp>
        <p:nvSpPr>
          <p:cNvPr id="3" name="Symbol zastępczy zawartości 2"/>
          <p:cNvSpPr>
            <a:spLocks noGrp="1"/>
          </p:cNvSpPr>
          <p:nvPr>
            <p:ph idx="1"/>
          </p:nvPr>
        </p:nvSpPr>
        <p:spPr>
          <a:xfrm>
            <a:off x="3575050" y="699543"/>
            <a:ext cx="5111750" cy="3744416"/>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tekstu 3"/>
          <p:cNvSpPr>
            <a:spLocks noGrp="1"/>
          </p:cNvSpPr>
          <p:nvPr>
            <p:ph type="body" sz="half" idx="2"/>
          </p:nvPr>
        </p:nvSpPr>
        <p:spPr>
          <a:xfrm>
            <a:off x="457201" y="1203599"/>
            <a:ext cx="3008313" cy="32403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smtClean="0"/>
              <a:t>Kliknij, aby edytować style wzorca tekstu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507854"/>
            <a:ext cx="5486400" cy="360040"/>
          </a:xfrm>
        </p:spPr>
        <p:txBody>
          <a:bodyPr anchor="b">
            <a:normAutofit/>
          </a:bodyPr>
          <a:lstStyle>
            <a:lvl1pPr algn="l">
              <a:defRPr sz="1600" b="0"/>
            </a:lvl1pPr>
          </a:lstStyle>
          <a:p>
            <a:r>
              <a:rPr lang="pl-PL" dirty="0" smtClean="0"/>
              <a:t>Kliknij, aby edytować styl</a:t>
            </a:r>
            <a:endParaRPr lang="pl-PL" dirty="0"/>
          </a:p>
        </p:txBody>
      </p:sp>
      <p:sp>
        <p:nvSpPr>
          <p:cNvPr id="3" name="Symbol zastępczy obrazu 2"/>
          <p:cNvSpPr>
            <a:spLocks noGrp="1"/>
          </p:cNvSpPr>
          <p:nvPr>
            <p:ph type="pic" idx="1"/>
          </p:nvPr>
        </p:nvSpPr>
        <p:spPr>
          <a:xfrm>
            <a:off x="1792288" y="699541"/>
            <a:ext cx="5486400" cy="26642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3867895"/>
            <a:ext cx="5486400" cy="576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13A19F4-62EA-4B0A-9731-F9D476818675}" type="datetimeFigureOut">
              <a:rPr lang="pl-PL" smtClean="0"/>
              <a:pPr/>
              <a:t>2018-11-13</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3BDAD8-B3E6-40FE-9D79-AF412543D5D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0" y="2931790"/>
            <a:ext cx="9144000" cy="400110"/>
          </a:xfrm>
          <a:prstGeom prst="rect">
            <a:avLst/>
          </a:prstGeom>
          <a:noFill/>
        </p:spPr>
        <p:txBody>
          <a:bodyPr wrap="square" rtlCol="0">
            <a:spAutoFit/>
          </a:bodyPr>
          <a:lstStyle/>
          <a:p>
            <a:pPr algn="ctr"/>
            <a:r>
              <a:rPr lang="pl-PL" sz="2000" b="1" dirty="0" smtClean="0">
                <a:solidFill>
                  <a:srgbClr val="A92037"/>
                </a:solidFill>
                <a:latin typeface="+mj-lt"/>
              </a:rPr>
              <a:t>PSYCHOPATOLOGIA OGÓLNA cz. II</a:t>
            </a:r>
            <a:endParaRPr lang="pl-PL" sz="2000" b="1" dirty="0">
              <a:solidFill>
                <a:srgbClr val="A92037"/>
              </a:solidFill>
              <a:latin typeface="+mj-lt"/>
            </a:endParaRPr>
          </a:p>
        </p:txBody>
      </p:sp>
      <p:sp>
        <p:nvSpPr>
          <p:cNvPr id="6" name="pole tekstowe 5"/>
          <p:cNvSpPr txBox="1"/>
          <p:nvPr/>
        </p:nvSpPr>
        <p:spPr>
          <a:xfrm>
            <a:off x="0" y="3867894"/>
            <a:ext cx="9144000" cy="584775"/>
          </a:xfrm>
          <a:prstGeom prst="rect">
            <a:avLst/>
          </a:prstGeom>
          <a:noFill/>
        </p:spPr>
        <p:txBody>
          <a:bodyPr wrap="square" rtlCol="0">
            <a:spAutoFit/>
          </a:bodyPr>
          <a:lstStyle/>
          <a:p>
            <a:pPr algn="ctr"/>
            <a:r>
              <a:rPr lang="pl-PL" sz="1600" dirty="0">
                <a:solidFill>
                  <a:schemeClr val="tx1">
                    <a:lumMod val="65000"/>
                    <a:lumOff val="35000"/>
                  </a:schemeClr>
                </a:solidFill>
                <a:latin typeface="+mj-lt"/>
              </a:rPr>
              <a:t>d</a:t>
            </a:r>
            <a:r>
              <a:rPr lang="pl-PL" sz="1600" dirty="0" smtClean="0">
                <a:solidFill>
                  <a:schemeClr val="tx1">
                    <a:lumMod val="65000"/>
                    <a:lumOff val="35000"/>
                  </a:schemeClr>
                </a:solidFill>
                <a:latin typeface="+mj-lt"/>
              </a:rPr>
              <a:t>r n.med. Małgorzata Urban-Kowalczyk</a:t>
            </a:r>
          </a:p>
          <a:p>
            <a:pPr algn="ctr"/>
            <a:r>
              <a:rPr lang="pl-PL" sz="1600" dirty="0" err="1" smtClean="0">
                <a:solidFill>
                  <a:schemeClr val="tx1">
                    <a:lumMod val="65000"/>
                    <a:lumOff val="35000"/>
                  </a:schemeClr>
                </a:solidFill>
                <a:latin typeface="+mj-lt"/>
              </a:rPr>
              <a:t>lek.med</a:t>
            </a:r>
            <a:r>
              <a:rPr lang="pl-PL" sz="1600" smtClean="0">
                <a:solidFill>
                  <a:schemeClr val="tx1">
                    <a:lumMod val="65000"/>
                    <a:lumOff val="35000"/>
                  </a:schemeClr>
                </a:solidFill>
                <a:latin typeface="+mj-lt"/>
              </a:rPr>
              <a:t>. </a:t>
            </a:r>
            <a:r>
              <a:rPr lang="pl-PL" sz="1600" dirty="0" smtClean="0">
                <a:solidFill>
                  <a:schemeClr val="tx1">
                    <a:lumMod val="65000"/>
                    <a:lumOff val="35000"/>
                  </a:schemeClr>
                </a:solidFill>
                <a:latin typeface="+mj-lt"/>
              </a:rPr>
              <a:t>Ewa Szczepocka</a:t>
            </a:r>
            <a:endParaRPr lang="pl-PL" sz="1600" dirty="0">
              <a:solidFill>
                <a:schemeClr val="tx1">
                  <a:lumMod val="65000"/>
                  <a:lumOff val="3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ytuł 13"/>
          <p:cNvSpPr>
            <a:spLocks noGrp="1"/>
          </p:cNvSpPr>
          <p:nvPr>
            <p:ph type="title"/>
          </p:nvPr>
        </p:nvSpPr>
        <p:spPr>
          <a:xfrm>
            <a:off x="1403648" y="771550"/>
            <a:ext cx="5875040" cy="504056"/>
          </a:xfrm>
        </p:spPr>
        <p:txBody>
          <a:bodyPr>
            <a:normAutofit fontScale="90000"/>
          </a:bodyPr>
          <a:lstStyle/>
          <a:p>
            <a:pPr algn="ctr"/>
            <a:r>
              <a:rPr lang="pl-PL" dirty="0"/>
              <a:t/>
            </a:r>
            <a:br>
              <a:rPr lang="pl-PL" dirty="0"/>
            </a:br>
            <a:r>
              <a:rPr lang="pl-PL" sz="3100" dirty="0">
                <a:solidFill>
                  <a:srgbClr val="A92037"/>
                </a:solidFill>
              </a:rPr>
              <a:t>Katatonia - </a:t>
            </a:r>
            <a:r>
              <a:rPr lang="pl-PL" sz="3100" dirty="0" err="1">
                <a:solidFill>
                  <a:srgbClr val="A92037"/>
                </a:solidFill>
              </a:rPr>
              <a:t>parakinezy</a:t>
            </a:r>
            <a:endParaRPr lang="pl-PL" sz="3100" dirty="0">
              <a:solidFill>
                <a:srgbClr val="A92037"/>
              </a:solidFill>
            </a:endParaRPr>
          </a:p>
        </p:txBody>
      </p:sp>
      <p:pic>
        <p:nvPicPr>
          <p:cNvPr id="17" name="Symbol zastępczy obrazu 16"/>
          <p:cNvPicPr>
            <a:picLocks noGrp="1" noChangeAspect="1"/>
          </p:cNvPicPr>
          <p:nvPr>
            <p:ph type="pic" idx="1"/>
          </p:nvPr>
        </p:nvPicPr>
        <p:blipFill>
          <a:blip r:embed="rId2"/>
          <a:srcRect t="7892" b="7892"/>
          <a:stretch>
            <a:fillRect/>
          </a:stretch>
        </p:blipFill>
        <p:spPr>
          <a:xfrm>
            <a:off x="1619250" y="1347788"/>
            <a:ext cx="5486400" cy="2663825"/>
          </a:xfrm>
          <a:prstGeom prst="rect">
            <a:avLst/>
          </a:prstGeom>
        </p:spPr>
      </p:pic>
      <p:sp>
        <p:nvSpPr>
          <p:cNvPr id="16" name="Symbol zastępczy tekstu 15"/>
          <p:cNvSpPr>
            <a:spLocks noGrp="1"/>
          </p:cNvSpPr>
          <p:nvPr>
            <p:ph type="body" sz="half" idx="2"/>
          </p:nvPr>
        </p:nvSpPr>
        <p:spPr>
          <a:xfrm>
            <a:off x="1331640" y="4011613"/>
            <a:ext cx="6264696" cy="432345"/>
          </a:xfrm>
        </p:spPr>
        <p:txBody>
          <a:bodyPr>
            <a:noAutofit/>
          </a:bodyPr>
          <a:lstStyle/>
          <a:p>
            <a:endParaRPr lang="pl-PL" sz="800" dirty="0"/>
          </a:p>
          <a:p>
            <a:r>
              <a:rPr lang="pl-PL" sz="800" dirty="0" err="1"/>
              <a:t>Catatonic</a:t>
            </a:r>
            <a:r>
              <a:rPr lang="pl-PL" sz="800" dirty="0"/>
              <a:t> </a:t>
            </a:r>
            <a:r>
              <a:rPr lang="pl-PL" sz="800" dirty="0" err="1"/>
              <a:t>Schizophrenic</a:t>
            </a:r>
            <a:r>
              <a:rPr lang="pl-PL" sz="800" dirty="0"/>
              <a:t>, 1894, Dr. H. </a:t>
            </a:r>
            <a:r>
              <a:rPr lang="pl-PL" sz="800" dirty="0" err="1"/>
              <a:t>Cruschmann</a:t>
            </a:r>
            <a:r>
              <a:rPr lang="pl-PL" sz="800" dirty="0"/>
              <a:t>, </a:t>
            </a:r>
            <a:r>
              <a:rPr lang="pl-PL" sz="800" dirty="0" err="1"/>
              <a:t>Leipzig</a:t>
            </a:r>
            <a:r>
              <a:rPr lang="pl-PL" sz="800" dirty="0"/>
              <a:t>, Germany </a:t>
            </a:r>
            <a:endParaRPr lang="pl-PL" sz="800" dirty="0" smtClean="0"/>
          </a:p>
          <a:p>
            <a:r>
              <a:rPr lang="pl-PL" sz="800" dirty="0" smtClean="0"/>
              <a:t>From </a:t>
            </a:r>
            <a:r>
              <a:rPr lang="pl-PL" sz="800" i="1" dirty="0"/>
              <a:t>A </a:t>
            </a:r>
            <a:r>
              <a:rPr lang="pl-PL" sz="800" i="1" dirty="0" err="1"/>
              <a:t>Morning’s</a:t>
            </a:r>
            <a:r>
              <a:rPr lang="pl-PL" sz="800" i="1" dirty="0"/>
              <a:t> </a:t>
            </a:r>
            <a:r>
              <a:rPr lang="pl-PL" sz="800" i="1" dirty="0" err="1"/>
              <a:t>Work</a:t>
            </a:r>
            <a:r>
              <a:rPr lang="pl-PL" sz="800" i="1" dirty="0"/>
              <a:t>: </a:t>
            </a:r>
            <a:r>
              <a:rPr lang="pl-PL" sz="800" i="1" dirty="0" err="1"/>
              <a:t>Medical</a:t>
            </a:r>
            <a:r>
              <a:rPr lang="pl-PL" sz="800" i="1" dirty="0"/>
              <a:t> </a:t>
            </a:r>
            <a:r>
              <a:rPr lang="pl-PL" sz="800" i="1" dirty="0" err="1"/>
              <a:t>Photographs</a:t>
            </a:r>
            <a:r>
              <a:rPr lang="pl-PL" sz="800" i="1" dirty="0"/>
              <a:t> from the Burns Archive &amp; Collection, 1843-1939 </a:t>
            </a:r>
            <a:endParaRPr lang="pl-PL" sz="800" dirty="0"/>
          </a:p>
        </p:txBody>
      </p:sp>
    </p:spTree>
    <p:extLst>
      <p:ext uri="{BB962C8B-B14F-4D97-AF65-F5344CB8AC3E}">
        <p14:creationId xmlns:p14="http://schemas.microsoft.com/office/powerpoint/2010/main" val="1660638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sz="3100" b="0" dirty="0"/>
              <a:t>PRZYTOMNOŚĆ</a:t>
            </a:r>
            <a:r>
              <a:rPr lang="pl-PL" dirty="0"/>
              <a:t/>
            </a:r>
            <a:br>
              <a:rPr lang="pl-PL" dirty="0"/>
            </a:br>
            <a:endParaRPr lang="pl-PL" dirty="0"/>
          </a:p>
        </p:txBody>
      </p:sp>
      <p:sp>
        <p:nvSpPr>
          <p:cNvPr id="6" name="Symbol zastępczy zawartości 5"/>
          <p:cNvSpPr>
            <a:spLocks noGrp="1"/>
          </p:cNvSpPr>
          <p:nvPr>
            <p:ph idx="1"/>
          </p:nvPr>
        </p:nvSpPr>
        <p:spPr/>
        <p:txBody>
          <a:bodyPr>
            <a:normAutofit fontScale="92500" lnSpcReduction="20000"/>
          </a:bodyPr>
          <a:lstStyle/>
          <a:p>
            <a:pPr marL="0" indent="0">
              <a:buNone/>
            </a:pPr>
            <a:r>
              <a:rPr lang="pl-PL" dirty="0" smtClean="0"/>
              <a:t>Świadomość </a:t>
            </a:r>
            <a:r>
              <a:rPr lang="pl-PL" dirty="0"/>
              <a:t>w wąskim znaczeniu oznacza zdolność organizmu do odbierania, rejestrowania i przetwarzania informacji oraz reagowania adekwatnie do tych informacji. Podłożem niezbędnym do zachowania przytomności jest stan czuwania – fizjologicznego wzbudzenia, warunkującego gotowość do rejestrowania bodźców. Umożliwia on prawidłowe, tj. wierna i pełne (określane także jako jasne), rozpoznawania otoczenia połączone ze „zdawaniem sobie sprawy” z aktualnego przeżywania. Wymienione trzy elementy: </a:t>
            </a:r>
          </a:p>
          <a:p>
            <a:pPr lvl="0"/>
            <a:r>
              <a:rPr lang="pl-PL" dirty="0"/>
              <a:t>czuwanie, </a:t>
            </a:r>
          </a:p>
          <a:p>
            <a:pPr lvl="0"/>
            <a:r>
              <a:rPr lang="pl-PL" dirty="0"/>
              <a:t>jasność </a:t>
            </a:r>
            <a:r>
              <a:rPr lang="pl-PL" dirty="0" smtClean="0"/>
              <a:t>rozpoznawania,</a:t>
            </a:r>
            <a:endParaRPr lang="pl-PL" dirty="0"/>
          </a:p>
          <a:p>
            <a:pPr lvl="0"/>
            <a:r>
              <a:rPr lang="pl-PL" dirty="0"/>
              <a:t>poczucie aktualnego („tu i teraz”) przeżywania, </a:t>
            </a:r>
          </a:p>
          <a:p>
            <a:pPr marL="0" indent="0">
              <a:buNone/>
            </a:pPr>
            <a:r>
              <a:rPr lang="pl-PL" dirty="0"/>
              <a:t>stanowią integralne składowe pojęcia przytomności.</a:t>
            </a:r>
          </a:p>
        </p:txBody>
      </p:sp>
    </p:spTree>
    <p:extLst>
      <p:ext uri="{BB962C8B-B14F-4D97-AF65-F5344CB8AC3E}">
        <p14:creationId xmlns:p14="http://schemas.microsoft.com/office/powerpoint/2010/main" val="138350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ŚWIADOMOŚĆ</a:t>
            </a:r>
          </a:p>
        </p:txBody>
      </p:sp>
      <p:sp>
        <p:nvSpPr>
          <p:cNvPr id="3" name="Symbol zastępczy zawartości 2"/>
          <p:cNvSpPr>
            <a:spLocks noGrp="1"/>
          </p:cNvSpPr>
          <p:nvPr>
            <p:ph idx="1"/>
          </p:nvPr>
        </p:nvSpPr>
        <p:spPr/>
        <p:txBody>
          <a:bodyPr/>
          <a:lstStyle/>
          <a:p>
            <a:pPr marL="0" indent="0">
              <a:buNone/>
            </a:pPr>
            <a:r>
              <a:rPr lang="pl-PL" dirty="0" smtClean="0"/>
              <a:t>W </a:t>
            </a:r>
            <a:r>
              <a:rPr lang="pl-PL" dirty="0"/>
              <a:t>szerszym ujęciu, jako cecha ludzka, wzbogacona jest natomiast o element refleksyjności – poczucie istnienia, przeżywania własnej osoby i otoczenia rozszerzone poza teraźniejszość , osadzone w szerszym kontekście czasu, przestrzeni i jaźni. Taki konstrukt określa się także jako samoświadomość. Innymi słowy samoświadomość to zdawanie sobie sprawy z doznawania własnej osoby i świata w szerszym zakresie czasu i przestrzeni. </a:t>
            </a:r>
          </a:p>
          <a:p>
            <a:endParaRPr lang="pl-PL" dirty="0"/>
          </a:p>
        </p:txBody>
      </p:sp>
    </p:spTree>
    <p:extLst>
      <p:ext uri="{BB962C8B-B14F-4D97-AF65-F5344CB8AC3E}">
        <p14:creationId xmlns:p14="http://schemas.microsoft.com/office/powerpoint/2010/main" val="122994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fontScale="90000"/>
          </a:bodyPr>
          <a:lstStyle/>
          <a:p>
            <a:r>
              <a:rPr lang="pl-PL" b="0" dirty="0"/>
              <a:t/>
            </a:r>
            <a:br>
              <a:rPr lang="pl-PL" b="0" dirty="0"/>
            </a:br>
            <a:r>
              <a:rPr lang="pl-PL" sz="3100" b="0" dirty="0"/>
              <a:t>Zaburzenia świadomości </a:t>
            </a:r>
            <a:endParaRPr lang="pl-PL" sz="3100" dirty="0"/>
          </a:p>
        </p:txBody>
      </p:sp>
      <p:sp>
        <p:nvSpPr>
          <p:cNvPr id="6" name="Symbol zastępczy tekstu 5"/>
          <p:cNvSpPr>
            <a:spLocks noGrp="1"/>
          </p:cNvSpPr>
          <p:nvPr>
            <p:ph type="body" idx="1"/>
          </p:nvPr>
        </p:nvSpPr>
        <p:spPr/>
        <p:txBody>
          <a:bodyPr/>
          <a:lstStyle/>
          <a:p>
            <a:endParaRPr lang="pl-PL" b="0" dirty="0"/>
          </a:p>
          <a:p>
            <a:r>
              <a:rPr lang="pl-PL" dirty="0"/>
              <a:t>ILOŚCIOWE </a:t>
            </a:r>
          </a:p>
        </p:txBody>
      </p:sp>
      <p:sp>
        <p:nvSpPr>
          <p:cNvPr id="7" name="Symbol zastępczy zawartości 6"/>
          <p:cNvSpPr>
            <a:spLocks noGrp="1"/>
          </p:cNvSpPr>
          <p:nvPr>
            <p:ph sz="half" idx="2"/>
          </p:nvPr>
        </p:nvSpPr>
        <p:spPr>
          <a:xfrm>
            <a:off x="457200" y="1779662"/>
            <a:ext cx="4040188" cy="2664296"/>
          </a:xfrm>
        </p:spPr>
        <p:txBody>
          <a:bodyPr/>
          <a:lstStyle/>
          <a:p>
            <a:endParaRPr lang="pl-PL" dirty="0"/>
          </a:p>
          <a:p>
            <a:pPr>
              <a:buFont typeface="Wingdings" panose="05000000000000000000" pitchFamily="2" charset="2"/>
              <a:buChar char="§"/>
            </a:pPr>
            <a:r>
              <a:rPr lang="pl-PL" dirty="0"/>
              <a:t>Senność </a:t>
            </a:r>
            <a:r>
              <a:rPr lang="pl-PL" dirty="0" smtClean="0"/>
              <a:t>patologiczna</a:t>
            </a:r>
          </a:p>
          <a:p>
            <a:pPr marL="0" indent="0">
              <a:buNone/>
            </a:pPr>
            <a:r>
              <a:rPr lang="pl-PL" dirty="0" smtClean="0"/>
              <a:t>      (somnolencja) </a:t>
            </a:r>
            <a:endParaRPr lang="pl-PL" dirty="0"/>
          </a:p>
          <a:p>
            <a:pPr>
              <a:buFont typeface="Wingdings" panose="05000000000000000000" pitchFamily="2" charset="2"/>
              <a:buChar char="§"/>
            </a:pPr>
            <a:r>
              <a:rPr lang="pl-PL" dirty="0" smtClean="0"/>
              <a:t>Stan </a:t>
            </a:r>
            <a:r>
              <a:rPr lang="pl-PL" dirty="0" err="1" smtClean="0"/>
              <a:t>przedśpiączkowy</a:t>
            </a:r>
            <a:r>
              <a:rPr lang="pl-PL" dirty="0" smtClean="0"/>
              <a:t> </a:t>
            </a:r>
          </a:p>
          <a:p>
            <a:pPr marL="0" indent="0">
              <a:buNone/>
            </a:pPr>
            <a:r>
              <a:rPr lang="pl-PL" dirty="0" smtClean="0"/>
              <a:t>      (</a:t>
            </a:r>
            <a:r>
              <a:rPr lang="pl-PL" i="1" dirty="0" smtClean="0"/>
              <a:t>sopor</a:t>
            </a:r>
            <a:r>
              <a:rPr lang="pl-PL" dirty="0" smtClean="0"/>
              <a:t>)</a:t>
            </a:r>
            <a:endParaRPr lang="pl-PL" dirty="0"/>
          </a:p>
          <a:p>
            <a:pPr>
              <a:buFont typeface="Wingdings" panose="05000000000000000000" pitchFamily="2" charset="2"/>
              <a:buChar char="§"/>
            </a:pPr>
            <a:r>
              <a:rPr lang="pl-PL" dirty="0"/>
              <a:t>Śpiączka (</a:t>
            </a:r>
            <a:r>
              <a:rPr lang="pl-PL" i="1" dirty="0" err="1"/>
              <a:t>coma</a:t>
            </a:r>
            <a:r>
              <a:rPr lang="pl-PL" dirty="0"/>
              <a:t>) </a:t>
            </a:r>
          </a:p>
        </p:txBody>
      </p:sp>
      <p:sp>
        <p:nvSpPr>
          <p:cNvPr id="8" name="Symbol zastępczy tekstu 7"/>
          <p:cNvSpPr>
            <a:spLocks noGrp="1"/>
          </p:cNvSpPr>
          <p:nvPr>
            <p:ph type="body" sz="quarter" idx="3"/>
          </p:nvPr>
        </p:nvSpPr>
        <p:spPr/>
        <p:txBody>
          <a:bodyPr/>
          <a:lstStyle/>
          <a:p>
            <a:endParaRPr lang="pl-PL" b="0" dirty="0"/>
          </a:p>
          <a:p>
            <a:r>
              <a:rPr lang="pl-PL" dirty="0"/>
              <a:t>JAKOŚCIOWE </a:t>
            </a:r>
          </a:p>
        </p:txBody>
      </p:sp>
      <p:sp>
        <p:nvSpPr>
          <p:cNvPr id="9" name="Symbol zastępczy zawartości 8"/>
          <p:cNvSpPr>
            <a:spLocks noGrp="1"/>
          </p:cNvSpPr>
          <p:nvPr>
            <p:ph sz="quarter" idx="4"/>
          </p:nvPr>
        </p:nvSpPr>
        <p:spPr>
          <a:xfrm>
            <a:off x="4645026" y="1779662"/>
            <a:ext cx="4041775" cy="2664296"/>
          </a:xfrm>
        </p:spPr>
        <p:txBody>
          <a:bodyPr/>
          <a:lstStyle/>
          <a:p>
            <a:endParaRPr lang="pl-PL" dirty="0"/>
          </a:p>
          <a:p>
            <a:pPr>
              <a:buFont typeface="Wingdings" panose="05000000000000000000" pitchFamily="2" charset="2"/>
              <a:buChar char="§"/>
            </a:pPr>
            <a:r>
              <a:rPr lang="pl-PL" dirty="0"/>
              <a:t>Przymglenie </a:t>
            </a:r>
          </a:p>
          <a:p>
            <a:pPr>
              <a:buFont typeface="Wingdings" panose="05000000000000000000" pitchFamily="2" charset="2"/>
              <a:buChar char="§"/>
            </a:pPr>
            <a:r>
              <a:rPr lang="pl-PL" dirty="0"/>
              <a:t>Zmącenie </a:t>
            </a:r>
          </a:p>
          <a:p>
            <a:pPr>
              <a:buFont typeface="Wingdings" panose="05000000000000000000" pitchFamily="2" charset="2"/>
              <a:buChar char="§"/>
            </a:pPr>
            <a:r>
              <a:rPr lang="pl-PL" dirty="0"/>
              <a:t>Zwężenie </a:t>
            </a:r>
          </a:p>
        </p:txBody>
      </p:sp>
    </p:spTree>
    <p:extLst>
      <p:ext uri="{BB962C8B-B14F-4D97-AF65-F5344CB8AC3E}">
        <p14:creationId xmlns:p14="http://schemas.microsoft.com/office/powerpoint/2010/main" val="1035925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b="0" dirty="0"/>
              <a:t/>
            </a:r>
            <a:br>
              <a:rPr lang="pl-PL" b="0" dirty="0"/>
            </a:br>
            <a:r>
              <a:rPr lang="pl-PL" sz="3100" b="0" dirty="0"/>
              <a:t>Ilościowe zaburzenia świadomości </a:t>
            </a:r>
            <a:endParaRPr lang="pl-PL" sz="3100" dirty="0"/>
          </a:p>
        </p:txBody>
      </p:sp>
      <p:sp>
        <p:nvSpPr>
          <p:cNvPr id="8" name="Symbol zastępczy zawartości 7"/>
          <p:cNvSpPr>
            <a:spLocks noGrp="1"/>
          </p:cNvSpPr>
          <p:nvPr>
            <p:ph idx="1"/>
          </p:nvPr>
        </p:nvSpPr>
        <p:spPr/>
        <p:txBody>
          <a:bodyPr/>
          <a:lstStyle/>
          <a:p>
            <a:endParaRPr lang="pl-PL" dirty="0"/>
          </a:p>
          <a:p>
            <a:endParaRPr lang="pl-PL" dirty="0"/>
          </a:p>
          <a:p>
            <a:pPr marL="0" indent="0">
              <a:buNone/>
            </a:pPr>
            <a:r>
              <a:rPr lang="pl-PL" dirty="0">
                <a:solidFill>
                  <a:schemeClr val="tx2"/>
                </a:solidFill>
              </a:rPr>
              <a:t>Senność</a:t>
            </a:r>
            <a:r>
              <a:rPr lang="pl-PL" dirty="0"/>
              <a:t> (</a:t>
            </a:r>
            <a:r>
              <a:rPr lang="pl-PL" i="1" dirty="0" err="1"/>
              <a:t>somnolentia</a:t>
            </a:r>
            <a:r>
              <a:rPr lang="pl-PL" dirty="0"/>
              <a:t>) – silna tendencja do zasypiania, na tle ogólnie zmniejszonej aktywności, spowolnienia, nieostrości spostrzegania i pojmowania. Kontakt z chorym jest zachowany, ale może wymagać silniejszych lub powtarzalnych bodźców. </a:t>
            </a:r>
          </a:p>
          <a:p>
            <a:endParaRPr lang="pl-PL" dirty="0"/>
          </a:p>
        </p:txBody>
      </p:sp>
    </p:spTree>
    <p:extLst>
      <p:ext uri="{BB962C8B-B14F-4D97-AF65-F5344CB8AC3E}">
        <p14:creationId xmlns:p14="http://schemas.microsoft.com/office/powerpoint/2010/main" val="281930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Ilościowe zaburzenia świadomości</a:t>
            </a:r>
            <a:endParaRPr lang="pl-PL" sz="2800" dirty="0"/>
          </a:p>
        </p:txBody>
      </p:sp>
      <p:sp>
        <p:nvSpPr>
          <p:cNvPr id="3" name="Symbol zastępczy zawartości 2"/>
          <p:cNvSpPr>
            <a:spLocks noGrp="1"/>
          </p:cNvSpPr>
          <p:nvPr>
            <p:ph idx="1"/>
          </p:nvPr>
        </p:nvSpPr>
        <p:spPr/>
        <p:txBody>
          <a:bodyPr/>
          <a:lstStyle/>
          <a:p>
            <a:endParaRPr lang="pl-PL" dirty="0"/>
          </a:p>
          <a:p>
            <a:endParaRPr lang="pl-PL" dirty="0"/>
          </a:p>
          <a:p>
            <a:pPr marL="0" indent="0">
              <a:buNone/>
            </a:pPr>
            <a:r>
              <a:rPr lang="pl-PL" dirty="0">
                <a:solidFill>
                  <a:schemeClr val="tx2"/>
                </a:solidFill>
              </a:rPr>
              <a:t>Stan </a:t>
            </a:r>
            <a:r>
              <a:rPr lang="pl-PL" dirty="0" err="1">
                <a:solidFill>
                  <a:schemeClr val="tx2"/>
                </a:solidFill>
              </a:rPr>
              <a:t>przedśpiączkowy</a:t>
            </a:r>
            <a:r>
              <a:rPr lang="pl-PL" dirty="0">
                <a:solidFill>
                  <a:schemeClr val="tx2"/>
                </a:solidFill>
              </a:rPr>
              <a:t> </a:t>
            </a:r>
            <a:r>
              <a:rPr lang="pl-PL" dirty="0"/>
              <a:t>(</a:t>
            </a:r>
            <a:r>
              <a:rPr lang="pl-PL" i="1" dirty="0"/>
              <a:t>sopor</a:t>
            </a:r>
            <a:r>
              <a:rPr lang="pl-PL" dirty="0"/>
              <a:t>) – znaczne pogłębienie senności. Kontakt z chorym można nawiązać jedynie za pomocą bardzo silnych bodźców, zwykle na krótko i w sposób niepełny. </a:t>
            </a:r>
          </a:p>
          <a:p>
            <a:endParaRPr lang="pl-PL" dirty="0"/>
          </a:p>
        </p:txBody>
      </p:sp>
    </p:spTree>
    <p:extLst>
      <p:ext uri="{BB962C8B-B14F-4D97-AF65-F5344CB8AC3E}">
        <p14:creationId xmlns:p14="http://schemas.microsoft.com/office/powerpoint/2010/main" val="326915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0" dirty="0"/>
              <a:t/>
            </a:r>
            <a:br>
              <a:rPr lang="pl-PL" b="0" dirty="0"/>
            </a:br>
            <a:r>
              <a:rPr lang="pl-PL" sz="3100" b="0" dirty="0"/>
              <a:t>Ilościowe zaburzenia świadomości</a:t>
            </a:r>
            <a:endParaRPr lang="pl-PL" sz="3100" dirty="0"/>
          </a:p>
        </p:txBody>
      </p:sp>
      <p:sp>
        <p:nvSpPr>
          <p:cNvPr id="3" name="Symbol zastępczy zawartości 2"/>
          <p:cNvSpPr>
            <a:spLocks noGrp="1"/>
          </p:cNvSpPr>
          <p:nvPr>
            <p:ph idx="1"/>
          </p:nvPr>
        </p:nvSpPr>
        <p:spPr/>
        <p:txBody>
          <a:bodyPr/>
          <a:lstStyle/>
          <a:p>
            <a:endParaRPr lang="pl-PL" dirty="0"/>
          </a:p>
          <a:p>
            <a:endParaRPr lang="pl-PL" dirty="0"/>
          </a:p>
          <a:p>
            <a:pPr marL="0" indent="0">
              <a:buNone/>
            </a:pPr>
            <a:r>
              <a:rPr lang="pl-PL" dirty="0">
                <a:solidFill>
                  <a:schemeClr val="tx2"/>
                </a:solidFill>
              </a:rPr>
              <a:t>Śpiączka</a:t>
            </a:r>
            <a:r>
              <a:rPr lang="pl-PL" dirty="0"/>
              <a:t> (</a:t>
            </a:r>
            <a:r>
              <a:rPr lang="pl-PL" i="1" dirty="0" err="1"/>
              <a:t>coma</a:t>
            </a:r>
            <a:r>
              <a:rPr lang="pl-PL" dirty="0"/>
              <a:t>) – wyłączenie przytomności. Głębokość określana za pomocą stopnia zniesienia odruchów oraz innych reakcji ruchowych czy autonomicznych. </a:t>
            </a:r>
          </a:p>
          <a:p>
            <a:pPr marL="0" indent="0">
              <a:buNone/>
            </a:pPr>
            <a:r>
              <a:rPr lang="pl-PL" dirty="0" smtClean="0"/>
              <a:t>GCS (</a:t>
            </a:r>
            <a:r>
              <a:rPr lang="pl-PL" i="1" dirty="0" smtClean="0"/>
              <a:t>Glasgow </a:t>
            </a:r>
            <a:r>
              <a:rPr lang="pl-PL" i="1" dirty="0" err="1" smtClean="0"/>
              <a:t>Coma</a:t>
            </a:r>
            <a:r>
              <a:rPr lang="pl-PL" i="1" dirty="0" smtClean="0"/>
              <a:t> </a:t>
            </a:r>
            <a:r>
              <a:rPr lang="pl-PL" i="1" dirty="0" err="1" smtClean="0"/>
              <a:t>Scale</a:t>
            </a:r>
            <a:r>
              <a:rPr lang="pl-PL" dirty="0" smtClean="0"/>
              <a:t>) </a:t>
            </a:r>
            <a:r>
              <a:rPr lang="pl-PL" dirty="0"/>
              <a:t>= 15 (pełna przytomność); GSC = 3 (głęboka śpiączka)</a:t>
            </a:r>
          </a:p>
        </p:txBody>
      </p:sp>
    </p:spTree>
    <p:extLst>
      <p:ext uri="{BB962C8B-B14F-4D97-AF65-F5344CB8AC3E}">
        <p14:creationId xmlns:p14="http://schemas.microsoft.com/office/powerpoint/2010/main" val="476099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Jakościowe zaburzenia </a:t>
            </a:r>
            <a:r>
              <a:rPr lang="pl-PL" sz="2800" b="0" dirty="0" smtClean="0"/>
              <a:t>świadomości</a:t>
            </a:r>
            <a:br>
              <a:rPr lang="pl-PL" sz="2800" b="0" dirty="0" smtClean="0"/>
            </a:br>
            <a:r>
              <a:rPr lang="pl-PL" sz="2800" b="0" dirty="0" smtClean="0"/>
              <a:t> </a:t>
            </a:r>
            <a:r>
              <a:rPr lang="pl-PL" sz="2800" b="0" dirty="0"/>
              <a:t>PRZYMGLENIE</a:t>
            </a:r>
          </a:p>
        </p:txBody>
      </p:sp>
      <p:sp>
        <p:nvSpPr>
          <p:cNvPr id="3" name="Symbol zastępczy zawartości 2"/>
          <p:cNvSpPr>
            <a:spLocks noGrp="1"/>
          </p:cNvSpPr>
          <p:nvPr>
            <p:ph idx="1"/>
          </p:nvPr>
        </p:nvSpPr>
        <p:spPr/>
        <p:txBody>
          <a:bodyPr>
            <a:normAutofit fontScale="92500" lnSpcReduction="10000"/>
          </a:bodyPr>
          <a:lstStyle/>
          <a:p>
            <a:r>
              <a:rPr lang="pl-PL" dirty="0"/>
              <a:t>Odczucie nieostrości, niedokładności, trudności oceny odległości i wzajemnych relacji przestrzennych przedmiotów w polu widzenia. Spostrzeganie wymaga większego wysiłku.  </a:t>
            </a:r>
            <a:endParaRPr lang="pl-PL" dirty="0" smtClean="0"/>
          </a:p>
          <a:p>
            <a:r>
              <a:rPr lang="pl-PL" dirty="0" smtClean="0"/>
              <a:t>Kontakt </a:t>
            </a:r>
            <a:r>
              <a:rPr lang="pl-PL" dirty="0"/>
              <a:t>jest trudny, wymaga powtarzania bodźców, czasem odpowiedź nie następuje. Zachowanie, ruchy, wypowiedzi  są spowolniałe, reakcje następują z opóźnieniem, mogą być nieadekwatne, nietrafne. </a:t>
            </a:r>
            <a:endParaRPr lang="pl-PL" dirty="0" smtClean="0"/>
          </a:p>
          <a:p>
            <a:r>
              <a:rPr lang="pl-PL" dirty="0" smtClean="0"/>
              <a:t>Proste </a:t>
            </a:r>
            <a:r>
              <a:rPr lang="pl-PL" dirty="0"/>
              <a:t>bodźce obierane szybciej niż złożone. </a:t>
            </a:r>
            <a:endParaRPr lang="pl-PL" dirty="0" smtClean="0"/>
          </a:p>
          <a:p>
            <a:r>
              <a:rPr lang="pl-PL" dirty="0" smtClean="0"/>
              <a:t>Po </a:t>
            </a:r>
            <a:r>
              <a:rPr lang="pl-PL" dirty="0"/>
              <a:t>przebyciu zwykle fragmentaryczna niepamięć. </a:t>
            </a:r>
            <a:endParaRPr lang="pl-PL" dirty="0" smtClean="0"/>
          </a:p>
          <a:p>
            <a:r>
              <a:rPr lang="pl-PL" dirty="0" smtClean="0">
                <a:solidFill>
                  <a:schemeClr val="tx2"/>
                </a:solidFill>
              </a:rPr>
              <a:t>Zaburzona </a:t>
            </a:r>
            <a:r>
              <a:rPr lang="pl-PL" dirty="0">
                <a:solidFill>
                  <a:schemeClr val="tx2"/>
                </a:solidFill>
              </a:rPr>
              <a:t>orientacja w czasie i miejscu, w głębszym przymgleniu także do własnej osoby.</a:t>
            </a:r>
          </a:p>
        </p:txBody>
      </p:sp>
    </p:spTree>
    <p:extLst>
      <p:ext uri="{BB962C8B-B14F-4D97-AF65-F5344CB8AC3E}">
        <p14:creationId xmlns:p14="http://schemas.microsoft.com/office/powerpoint/2010/main" val="221408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Jakościowe zaburzenia świadomości </a:t>
            </a:r>
            <a:r>
              <a:rPr lang="pl-PL" sz="2800" b="0" dirty="0" smtClean="0"/>
              <a:t/>
            </a:r>
            <a:br>
              <a:rPr lang="pl-PL" sz="2800" b="0" dirty="0" smtClean="0"/>
            </a:br>
            <a:r>
              <a:rPr lang="pl-PL" sz="2800" b="0" dirty="0" smtClean="0"/>
              <a:t>ZMĄCENIE</a:t>
            </a:r>
            <a:endParaRPr lang="pl-PL" sz="2800" b="0" dirty="0"/>
          </a:p>
        </p:txBody>
      </p:sp>
      <p:sp>
        <p:nvSpPr>
          <p:cNvPr id="3" name="Symbol zastępczy zawartości 2"/>
          <p:cNvSpPr>
            <a:spLocks noGrp="1"/>
          </p:cNvSpPr>
          <p:nvPr>
            <p:ph idx="1"/>
          </p:nvPr>
        </p:nvSpPr>
        <p:spPr/>
        <p:txBody>
          <a:bodyPr>
            <a:normAutofit fontScale="85000" lnSpcReduction="10000"/>
          </a:bodyPr>
          <a:lstStyle/>
          <a:p>
            <a:r>
              <a:rPr lang="pl-PL" dirty="0"/>
              <a:t>Dominują zaburzenia spostrzegania – fragmentaryczność, zniekształcenie konturów i kształtów sprzyjające powstawaniu zniekształceń percepcji, iluzji, omamów. </a:t>
            </a:r>
            <a:endParaRPr lang="pl-PL" dirty="0" smtClean="0"/>
          </a:p>
          <a:p>
            <a:r>
              <a:rPr lang="pl-PL" dirty="0" smtClean="0"/>
              <a:t>Pojmowanie </a:t>
            </a:r>
            <a:r>
              <a:rPr lang="pl-PL" dirty="0"/>
              <a:t>i interpretacja </a:t>
            </a:r>
            <a:r>
              <a:rPr lang="pl-PL" dirty="0" err="1"/>
              <a:t>zachowań</a:t>
            </a:r>
            <a:r>
              <a:rPr lang="pl-PL" dirty="0"/>
              <a:t> mogą być silnie zniekształcone i zmienne – łatwo powstają wtórne nastawienia urojeniowe, nieoczekiwane i silne zmiany nastroju, z przewagą lęku, czasem euforii lub dysforii. </a:t>
            </a:r>
            <a:endParaRPr lang="pl-PL" dirty="0" smtClean="0"/>
          </a:p>
          <a:p>
            <a:r>
              <a:rPr lang="pl-PL" dirty="0" smtClean="0"/>
              <a:t>Kontakt </a:t>
            </a:r>
            <a:r>
              <a:rPr lang="pl-PL" dirty="0"/>
              <a:t>z pacjentem jest trudny, urywkowy, nierzeczowy, a w głębszych zaburzeniach urywa się całkowicie. Pacjent może błędnie postrzegać i interpretować rolę czy intencje rozmówcy. </a:t>
            </a:r>
            <a:endParaRPr lang="pl-PL" dirty="0" smtClean="0"/>
          </a:p>
          <a:p>
            <a:r>
              <a:rPr lang="pl-PL" dirty="0" smtClean="0"/>
              <a:t>Po </a:t>
            </a:r>
            <a:r>
              <a:rPr lang="pl-PL" dirty="0"/>
              <a:t>przebyciu fragmentaryczna niepamięć. </a:t>
            </a:r>
            <a:endParaRPr lang="pl-PL" dirty="0" smtClean="0"/>
          </a:p>
          <a:p>
            <a:r>
              <a:rPr lang="pl-PL" dirty="0" smtClean="0">
                <a:solidFill>
                  <a:schemeClr val="tx2"/>
                </a:solidFill>
              </a:rPr>
              <a:t>Zaburzona </a:t>
            </a:r>
            <a:r>
              <a:rPr lang="pl-PL" dirty="0">
                <a:solidFill>
                  <a:schemeClr val="tx2"/>
                </a:solidFill>
              </a:rPr>
              <a:t>orientacja w miejscu i czasie, w głębszych zaburzeniach także do wlanej </a:t>
            </a:r>
            <a:r>
              <a:rPr lang="pl-PL" dirty="0" smtClean="0">
                <a:solidFill>
                  <a:schemeClr val="tx2"/>
                </a:solidFill>
              </a:rPr>
              <a:t>osoby.</a:t>
            </a:r>
            <a:endParaRPr lang="pl-PL" dirty="0">
              <a:solidFill>
                <a:schemeClr val="tx2"/>
              </a:solidFill>
            </a:endParaRPr>
          </a:p>
        </p:txBody>
      </p:sp>
    </p:spTree>
    <p:extLst>
      <p:ext uri="{BB962C8B-B14F-4D97-AF65-F5344CB8AC3E}">
        <p14:creationId xmlns:p14="http://schemas.microsoft.com/office/powerpoint/2010/main" val="74455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Jakościowe zaburzenia świadomości </a:t>
            </a:r>
            <a:r>
              <a:rPr lang="pl-PL" sz="2800" b="0" dirty="0" smtClean="0"/>
              <a:t/>
            </a:r>
            <a:br>
              <a:rPr lang="pl-PL" sz="2800" b="0" dirty="0" smtClean="0"/>
            </a:br>
            <a:r>
              <a:rPr lang="pl-PL" sz="2800" b="0" dirty="0" smtClean="0"/>
              <a:t>ZWĘŻENIE</a:t>
            </a:r>
            <a:endParaRPr lang="pl-PL" sz="2800" b="0" dirty="0"/>
          </a:p>
        </p:txBody>
      </p:sp>
      <p:sp>
        <p:nvSpPr>
          <p:cNvPr id="3" name="Symbol zastępczy zawartości 2"/>
          <p:cNvSpPr>
            <a:spLocks noGrp="1"/>
          </p:cNvSpPr>
          <p:nvPr>
            <p:ph idx="1"/>
          </p:nvPr>
        </p:nvSpPr>
        <p:spPr/>
        <p:txBody>
          <a:bodyPr/>
          <a:lstStyle/>
          <a:p>
            <a:r>
              <a:rPr lang="pl-PL" dirty="0" smtClean="0"/>
              <a:t>Znacznie </a:t>
            </a:r>
            <a:r>
              <a:rPr lang="pl-PL" dirty="0"/>
              <a:t>ograniczony lub zniesiony kontakt z otoczeniem. Nawiązanie kontaktu z chorym jest praktycznie niemożliwe. </a:t>
            </a:r>
            <a:endParaRPr lang="pl-PL" dirty="0" smtClean="0"/>
          </a:p>
          <a:p>
            <a:r>
              <a:rPr lang="pl-PL" dirty="0" smtClean="0"/>
              <a:t>Zachowanie </a:t>
            </a:r>
            <a:r>
              <a:rPr lang="pl-PL" dirty="0"/>
              <a:t>i reakcje pacjenta mogą być całkowicie niezrozumiałe i nieproporcjonalne w stosunku do realnej sytuacji. </a:t>
            </a:r>
            <a:endParaRPr lang="pl-PL" dirty="0" smtClean="0"/>
          </a:p>
          <a:p>
            <a:r>
              <a:rPr lang="pl-PL" dirty="0" smtClean="0"/>
              <a:t>Po </a:t>
            </a:r>
            <a:r>
              <a:rPr lang="pl-PL" dirty="0"/>
              <a:t>przebyciu występuje całkowita niepamięć. </a:t>
            </a:r>
            <a:endParaRPr lang="pl-PL" dirty="0" smtClean="0"/>
          </a:p>
          <a:p>
            <a:r>
              <a:rPr lang="pl-PL" dirty="0" smtClean="0"/>
              <a:t>Orientacja</a:t>
            </a:r>
            <a:r>
              <a:rPr lang="pl-PL" dirty="0"/>
              <a:t>, oceniana na podstawie zachowania pacjenta, wydaje się głęboko zaburzona we wszystkich aspektach</a:t>
            </a:r>
          </a:p>
        </p:txBody>
      </p:sp>
    </p:spTree>
    <p:extLst>
      <p:ext uri="{BB962C8B-B14F-4D97-AF65-F5344CB8AC3E}">
        <p14:creationId xmlns:p14="http://schemas.microsoft.com/office/powerpoint/2010/main" val="226443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3603"/>
          </a:xfrm>
        </p:spPr>
        <p:txBody>
          <a:bodyPr>
            <a:normAutofit/>
          </a:bodyPr>
          <a:lstStyle/>
          <a:p>
            <a:endParaRPr lang="pl-PL" sz="2000" b="1" dirty="0">
              <a:solidFill>
                <a:srgbClr val="A92037"/>
              </a:solidFill>
            </a:endParaRPr>
          </a:p>
        </p:txBody>
      </p:sp>
      <p:sp>
        <p:nvSpPr>
          <p:cNvPr id="3" name="Symbol zastępczy zawartości 2"/>
          <p:cNvSpPr>
            <a:spLocks noGrp="1"/>
          </p:cNvSpPr>
          <p:nvPr>
            <p:ph idx="1"/>
          </p:nvPr>
        </p:nvSpPr>
        <p:spPr/>
        <p:txBody>
          <a:bodyPr>
            <a:normAutofit/>
          </a:bodyPr>
          <a:lstStyle/>
          <a:p>
            <a:pPr marL="0" indent="0" algn="ctr">
              <a:buNone/>
            </a:pPr>
            <a:r>
              <a:rPr lang="pl-PL" sz="2000" dirty="0" smtClean="0">
                <a:latin typeface="+mj-lt"/>
              </a:rPr>
              <a:t>Przygotowanie </a:t>
            </a:r>
            <a:r>
              <a:rPr lang="pl-PL" dirty="0" smtClean="0"/>
              <a:t>merytoryczne seminariów w </a:t>
            </a:r>
            <a:r>
              <a:rPr lang="pl-PL" dirty="0"/>
              <a:t>formie prezentacji przypadków </a:t>
            </a:r>
            <a:r>
              <a:rPr lang="pl-PL" dirty="0" smtClean="0"/>
              <a:t>klinicznych w ramach projektu „</a:t>
            </a:r>
            <a:r>
              <a:rPr lang="pl-PL" dirty="0"/>
              <a:t>Operacja - Integracja!" Zintegrowany Program Uniwersytetu Medycznego w Łodzi (POWR.03.05.00-00-Z065/17) współfinansowany z Unii Europejskiej w ramach Europejskiego Funduszu Społecznego Priorytet III. Szkolnictwo wyższe dla gospodarki i rozwoju. Działanie 3.5 Kompleksowe programy szkół wyższych</a:t>
            </a:r>
            <a:endParaRPr lang="pl-PL" sz="20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b="1" dirty="0">
                <a:solidFill>
                  <a:schemeClr val="tx2"/>
                </a:solidFill>
              </a:rPr>
              <a:t>Stan pomroczny </a:t>
            </a:r>
            <a:r>
              <a:rPr lang="pl-PL" dirty="0"/>
              <a:t>nazywany jest także stanem zamroczenia świadomości, odznacza się niewłaściwą orientacją, niezrozumiałym postępowaniem chorego przy pozornie logicznym zachowaniu wobec otoczenia. Po ich ustąpieniu pozostaje zazwyczaj całkowita lub prawie całkowita niepamięć. W tzw. jasnych stanach pomrocznych chorzy sprawiają wrażenie osób zdrowych, jednak zachowują się odmiennie niż dotychczasowym życiu.  Mogą oni wykonywać skomplikowane czynności, np. popełniać czyny przestępcze, odbywać dalekie podróże. </a:t>
            </a:r>
          </a:p>
          <a:p>
            <a:endParaRPr lang="pl-PL" dirty="0"/>
          </a:p>
        </p:txBody>
      </p:sp>
    </p:spTree>
    <p:extLst>
      <p:ext uri="{BB962C8B-B14F-4D97-AF65-F5344CB8AC3E}">
        <p14:creationId xmlns:p14="http://schemas.microsoft.com/office/powerpoint/2010/main" val="2107694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a:bodyPr>
          <a:lstStyle/>
          <a:p>
            <a:pPr marL="0" indent="0">
              <a:buNone/>
            </a:pPr>
            <a:r>
              <a:rPr lang="pl-PL" b="1" dirty="0">
                <a:solidFill>
                  <a:schemeClr val="tx2"/>
                </a:solidFill>
              </a:rPr>
              <a:t>Stan majaczeniowy </a:t>
            </a:r>
            <a:r>
              <a:rPr lang="pl-PL" dirty="0"/>
              <a:t>występuje pod postacią zaburzeń orientacji, połączonych bardzo często z niepokojem ruchowym, krótkotrwałymi urojeniami (urojeniową interpretacją halucynacji i złudzeń), omamami (przede wszystkim wzrokowymi) oraz niezwykłą wrażliwością chorych na sugestię. Przy zaburzeniach orientacji </a:t>
            </a:r>
            <a:r>
              <a:rPr lang="pl-PL" dirty="0" err="1"/>
              <a:t>allopsychicznej</a:t>
            </a:r>
            <a:r>
              <a:rPr lang="pl-PL" dirty="0"/>
              <a:t>, orientacja </a:t>
            </a:r>
            <a:r>
              <a:rPr lang="pl-PL" dirty="0" err="1"/>
              <a:t>autopsychiczna</a:t>
            </a:r>
            <a:r>
              <a:rPr lang="pl-PL" dirty="0"/>
              <a:t> bywa zachowana. Mogą trwać od kilku godzin do kliku dni. Stan majaczeniowy pojawia się najczęściej w chorobach przebiegających z wysoka temperaturą ciała, zaburzeniach elektrolitowych, w zespołach abstynencyjnych (majaczenie </a:t>
            </a:r>
            <a:r>
              <a:rPr lang="pl-PL" dirty="0" err="1"/>
              <a:t>drżenne</a:t>
            </a:r>
            <a:r>
              <a:rPr lang="pl-PL" dirty="0"/>
              <a:t>) oraz po urazach czaszkowo-mózgowych. Przebieg zaburzeń wiadomości może być falujący, nasila się zwykle w godzinach wieczornych i nocą. </a:t>
            </a:r>
          </a:p>
          <a:p>
            <a:endParaRPr lang="pl-PL" dirty="0"/>
          </a:p>
        </p:txBody>
      </p:sp>
    </p:spTree>
    <p:extLst>
      <p:ext uri="{BB962C8B-B14F-4D97-AF65-F5344CB8AC3E}">
        <p14:creationId xmlns:p14="http://schemas.microsoft.com/office/powerpoint/2010/main" val="3771248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b="1" dirty="0">
                <a:solidFill>
                  <a:schemeClr val="tx2"/>
                </a:solidFill>
              </a:rPr>
              <a:t>Stan </a:t>
            </a:r>
            <a:r>
              <a:rPr lang="pl-PL" b="1" dirty="0" err="1">
                <a:solidFill>
                  <a:schemeClr val="tx2"/>
                </a:solidFill>
              </a:rPr>
              <a:t>splątaniowy</a:t>
            </a:r>
            <a:r>
              <a:rPr lang="pl-PL" b="1" dirty="0">
                <a:solidFill>
                  <a:schemeClr val="tx2"/>
                </a:solidFill>
              </a:rPr>
              <a:t> </a:t>
            </a:r>
            <a:r>
              <a:rPr lang="pl-PL" dirty="0"/>
              <a:t>charakteryzuje się zaburzeniami orientacji, przeważnie głębszymi niż w stanie majaczeniowym. Myślenie tych osób wykazuje charakterystyczne splątanie z mnogością wątków przechodzących z jednego do drugiego oraz powierzchowność procesów kojarzeniowych. Towarzyszy mu gonitwa myśli i często pobudzenie ruchowe. </a:t>
            </a:r>
          </a:p>
          <a:p>
            <a:endParaRPr lang="pl-PL" dirty="0"/>
          </a:p>
        </p:txBody>
      </p:sp>
    </p:spTree>
    <p:extLst>
      <p:ext uri="{BB962C8B-B14F-4D97-AF65-F5344CB8AC3E}">
        <p14:creationId xmlns:p14="http://schemas.microsoft.com/office/powerpoint/2010/main" val="2150198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Objawy nieuzasadnione wynikami badania </a:t>
            </a:r>
            <a:r>
              <a:rPr lang="pl-PL" sz="2800" b="0" dirty="0" smtClean="0"/>
              <a:t/>
            </a:r>
            <a:br>
              <a:rPr lang="pl-PL" sz="2800" b="0" dirty="0" smtClean="0"/>
            </a:br>
            <a:r>
              <a:rPr lang="pl-PL" sz="2800" b="0" dirty="0" smtClean="0"/>
              <a:t>(</a:t>
            </a:r>
            <a:r>
              <a:rPr lang="pl-PL" sz="2800" b="0" dirty="0"/>
              <a:t>niewyjaśnione dolegliwości somatyczne) </a:t>
            </a:r>
          </a:p>
        </p:txBody>
      </p:sp>
      <p:sp>
        <p:nvSpPr>
          <p:cNvPr id="3" name="Symbol zastępczy zawartości 2"/>
          <p:cNvSpPr>
            <a:spLocks noGrp="1"/>
          </p:cNvSpPr>
          <p:nvPr>
            <p:ph idx="1"/>
          </p:nvPr>
        </p:nvSpPr>
        <p:spPr/>
        <p:txBody>
          <a:bodyPr/>
          <a:lstStyle/>
          <a:p>
            <a:r>
              <a:rPr lang="pl-PL" dirty="0"/>
              <a:t> Niejednorodna grupa objawów – najczęściej skarg i dolegliwości somatycznych, które w obiektywnej ocenie lekarskiej, nie mają podstaw do wystąpienia u danego pacjenta. </a:t>
            </a:r>
          </a:p>
          <a:p>
            <a:pPr marL="0" indent="0">
              <a:buNone/>
            </a:pPr>
            <a:r>
              <a:rPr lang="pl-PL" dirty="0"/>
              <a:t> </a:t>
            </a:r>
          </a:p>
          <a:p>
            <a:r>
              <a:rPr lang="pl-PL" dirty="0" smtClean="0"/>
              <a:t>Uwarunkowane </a:t>
            </a:r>
            <a:r>
              <a:rPr lang="pl-PL" dirty="0"/>
              <a:t>psychogennie lub emocjonalnie. </a:t>
            </a:r>
          </a:p>
          <a:p>
            <a:pPr marL="0" indent="0">
              <a:buNone/>
            </a:pPr>
            <a:endParaRPr lang="pl-PL" dirty="0"/>
          </a:p>
          <a:p>
            <a:r>
              <a:rPr lang="pl-PL" dirty="0" smtClean="0"/>
              <a:t>Nieświadome </a:t>
            </a:r>
            <a:r>
              <a:rPr lang="pl-PL" dirty="0"/>
              <a:t>dążenie do pozostawania w roli osoby chorej, spowodowane tzw. korzyściami wtórnymi (psychicznymi lub społecznymi)</a:t>
            </a:r>
          </a:p>
        </p:txBody>
      </p:sp>
    </p:spTree>
    <p:extLst>
      <p:ext uri="{BB962C8B-B14F-4D97-AF65-F5344CB8AC3E}">
        <p14:creationId xmlns:p14="http://schemas.microsoft.com/office/powerpoint/2010/main" val="1819462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Objawy nieuzasadnione wynikami badania </a:t>
            </a:r>
            <a:r>
              <a:rPr lang="pl-PL" sz="2800" b="0" dirty="0" smtClean="0"/>
              <a:t/>
            </a:r>
            <a:br>
              <a:rPr lang="pl-PL" sz="2800" b="0" dirty="0" smtClean="0"/>
            </a:br>
            <a:r>
              <a:rPr lang="pl-PL" sz="2800" b="0" dirty="0" smtClean="0"/>
              <a:t>(</a:t>
            </a:r>
            <a:r>
              <a:rPr lang="pl-PL" sz="2800" b="0" dirty="0"/>
              <a:t>niewyjaśnione dolegliwości somatyczne)</a:t>
            </a:r>
          </a:p>
        </p:txBody>
      </p:sp>
      <p:sp>
        <p:nvSpPr>
          <p:cNvPr id="3" name="Symbol zastępczy zawartości 2"/>
          <p:cNvSpPr>
            <a:spLocks noGrp="1"/>
          </p:cNvSpPr>
          <p:nvPr>
            <p:ph idx="1"/>
          </p:nvPr>
        </p:nvSpPr>
        <p:spPr/>
        <p:txBody>
          <a:bodyPr>
            <a:normAutofit lnSpcReduction="10000"/>
          </a:bodyPr>
          <a:lstStyle/>
          <a:p>
            <a:pPr marL="0" indent="0">
              <a:buNone/>
            </a:pPr>
            <a:r>
              <a:rPr lang="pl-PL" b="1" dirty="0"/>
              <a:t>Zaburzenia pod postacią somatyczną (</a:t>
            </a:r>
            <a:r>
              <a:rPr lang="pl-PL" b="1" dirty="0" err="1"/>
              <a:t>somatoformiczne</a:t>
            </a:r>
            <a:r>
              <a:rPr lang="pl-PL" b="1" dirty="0"/>
              <a:t>) </a:t>
            </a:r>
            <a:endParaRPr lang="pl-PL" b="1" dirty="0" smtClean="0"/>
          </a:p>
          <a:p>
            <a:r>
              <a:rPr lang="pl-PL" dirty="0" smtClean="0"/>
              <a:t>Objawy </a:t>
            </a:r>
            <a:r>
              <a:rPr lang="pl-PL" dirty="0" err="1"/>
              <a:t>somatyzacyjne</a:t>
            </a:r>
            <a:r>
              <a:rPr lang="pl-PL" dirty="0"/>
              <a:t> – różnorodne, uporczywe dolegliwości cielesne, skłaniające chorego do ciągłego wykonywania kolejnych badań, konsultacji oraz zwykle nieskutecznych prób </a:t>
            </a:r>
            <a:r>
              <a:rPr lang="pl-PL" dirty="0" smtClean="0"/>
              <a:t>leczenia. </a:t>
            </a:r>
          </a:p>
          <a:p>
            <a:pPr marL="0" indent="0">
              <a:buNone/>
            </a:pPr>
            <a:r>
              <a:rPr lang="pl-PL" dirty="0"/>
              <a:t> </a:t>
            </a:r>
            <a:r>
              <a:rPr lang="pl-PL" dirty="0" smtClean="0"/>
              <a:t>     </a:t>
            </a:r>
            <a:r>
              <a:rPr lang="pl-PL" dirty="0" smtClean="0">
                <a:solidFill>
                  <a:schemeClr val="tx2"/>
                </a:solidFill>
              </a:rPr>
              <a:t>Uwaga </a:t>
            </a:r>
            <a:r>
              <a:rPr lang="pl-PL" dirty="0">
                <a:solidFill>
                  <a:schemeClr val="tx2"/>
                </a:solidFill>
              </a:rPr>
              <a:t>chorego koncentruje się na samych dolegliwościach. </a:t>
            </a:r>
            <a:endParaRPr lang="pl-PL" dirty="0" smtClean="0">
              <a:solidFill>
                <a:schemeClr val="tx2"/>
              </a:solidFill>
            </a:endParaRPr>
          </a:p>
          <a:p>
            <a:r>
              <a:rPr lang="pl-PL" dirty="0" smtClean="0"/>
              <a:t>Objawy </a:t>
            </a:r>
            <a:r>
              <a:rPr lang="pl-PL" dirty="0"/>
              <a:t>hipochondryczne – uporczywe przypuszczenia lub przewidywania dotyczące wystąpienia poważnej, czasem śmiertelnej choroby, których nie zmieniają zapewnienia lekarzy ani negatywne wyniki badań. </a:t>
            </a:r>
            <a:endParaRPr lang="pl-PL" dirty="0" smtClean="0"/>
          </a:p>
          <a:p>
            <a:pPr marL="0" indent="0">
              <a:buNone/>
            </a:pPr>
            <a:r>
              <a:rPr lang="pl-PL" dirty="0"/>
              <a:t> </a:t>
            </a:r>
            <a:r>
              <a:rPr lang="pl-PL" dirty="0" smtClean="0"/>
              <a:t>     </a:t>
            </a:r>
            <a:r>
              <a:rPr lang="pl-PL" dirty="0" smtClean="0">
                <a:solidFill>
                  <a:schemeClr val="tx2"/>
                </a:solidFill>
              </a:rPr>
              <a:t>Uwaga </a:t>
            </a:r>
            <a:r>
              <a:rPr lang="pl-PL" dirty="0">
                <a:solidFill>
                  <a:schemeClr val="tx2"/>
                </a:solidFill>
              </a:rPr>
              <a:t>chorego koncentruje się na zagrożeniu </a:t>
            </a:r>
            <a:r>
              <a:rPr lang="pl-PL" dirty="0" smtClean="0">
                <a:solidFill>
                  <a:schemeClr val="tx2"/>
                </a:solidFill>
              </a:rPr>
              <a:t>chorobą.</a:t>
            </a:r>
            <a:endParaRPr lang="pl-PL" dirty="0">
              <a:solidFill>
                <a:schemeClr val="tx2"/>
              </a:solidFill>
            </a:endParaRPr>
          </a:p>
        </p:txBody>
      </p:sp>
    </p:spTree>
    <p:extLst>
      <p:ext uri="{BB962C8B-B14F-4D97-AF65-F5344CB8AC3E}">
        <p14:creationId xmlns:p14="http://schemas.microsoft.com/office/powerpoint/2010/main" val="1212958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Objawy nieuzasadnione wynikami badania </a:t>
            </a:r>
            <a:r>
              <a:rPr lang="pl-PL" sz="2800" b="0" dirty="0" smtClean="0"/>
              <a:t/>
            </a:r>
            <a:br>
              <a:rPr lang="pl-PL" sz="2800" b="0" dirty="0" smtClean="0"/>
            </a:br>
            <a:r>
              <a:rPr lang="pl-PL" sz="2800" b="0" dirty="0" smtClean="0"/>
              <a:t>(</a:t>
            </a:r>
            <a:r>
              <a:rPr lang="pl-PL" sz="2800" b="0" dirty="0"/>
              <a:t>niewyjaśnione dolegliwości somatyczne)</a:t>
            </a:r>
          </a:p>
        </p:txBody>
      </p:sp>
      <p:sp>
        <p:nvSpPr>
          <p:cNvPr id="3" name="Symbol zastępczy zawartości 2"/>
          <p:cNvSpPr>
            <a:spLocks noGrp="1"/>
          </p:cNvSpPr>
          <p:nvPr>
            <p:ph idx="1"/>
          </p:nvPr>
        </p:nvSpPr>
        <p:spPr/>
        <p:txBody>
          <a:bodyPr>
            <a:normAutofit fontScale="92500"/>
          </a:bodyPr>
          <a:lstStyle/>
          <a:p>
            <a:pPr marL="0" indent="0">
              <a:buNone/>
            </a:pPr>
            <a:r>
              <a:rPr lang="pl-PL" b="1" dirty="0"/>
              <a:t>Objawy dysocjacyjne </a:t>
            </a:r>
            <a:r>
              <a:rPr lang="pl-PL" dirty="0"/>
              <a:t>– mniej lub bardziej wyraźna utrata świadomej kontroli nad przeżywaniem i zachowaniem „odszczepienie od świadomego funkcjonowania”: </a:t>
            </a:r>
            <a:endParaRPr lang="pl-PL" dirty="0" smtClean="0"/>
          </a:p>
          <a:p>
            <a:r>
              <a:rPr lang="pl-PL" dirty="0" err="1" smtClean="0"/>
              <a:t>Amniezja</a:t>
            </a:r>
            <a:r>
              <a:rPr lang="pl-PL" dirty="0" smtClean="0"/>
              <a:t> </a:t>
            </a:r>
            <a:r>
              <a:rPr lang="pl-PL" dirty="0"/>
              <a:t>dysocjacyjna – niemożność odtworzenia pewnych wspomnień • Fuga dysocjacyjna – nieświadome, względnie zborne podróże lub wędrówki do pewnych miejsc. </a:t>
            </a:r>
            <a:endParaRPr lang="pl-PL" dirty="0" smtClean="0"/>
          </a:p>
          <a:p>
            <a:r>
              <a:rPr lang="pl-PL" dirty="0" smtClean="0"/>
              <a:t>Stany </a:t>
            </a:r>
            <a:r>
              <a:rPr lang="pl-PL" dirty="0"/>
              <a:t>transu lub opętania </a:t>
            </a:r>
            <a:endParaRPr lang="pl-PL" dirty="0" smtClean="0"/>
          </a:p>
          <a:p>
            <a:r>
              <a:rPr lang="pl-PL" dirty="0" smtClean="0"/>
              <a:t>Osobowość </a:t>
            </a:r>
            <a:r>
              <a:rPr lang="pl-PL" dirty="0"/>
              <a:t>mnoga </a:t>
            </a:r>
            <a:endParaRPr lang="pl-PL" dirty="0" smtClean="0"/>
          </a:p>
          <a:p>
            <a:r>
              <a:rPr lang="pl-PL" dirty="0" smtClean="0"/>
              <a:t>Zespół </a:t>
            </a:r>
            <a:r>
              <a:rPr lang="pl-PL" dirty="0" err="1"/>
              <a:t>Gansera</a:t>
            </a:r>
            <a:r>
              <a:rPr lang="pl-PL" dirty="0"/>
              <a:t> – odpowiedzi na pytania jaskrawo opaczne, ale przybliżone do prawdy, np. 2+2=5</a:t>
            </a:r>
          </a:p>
        </p:txBody>
      </p:sp>
    </p:spTree>
    <p:extLst>
      <p:ext uri="{BB962C8B-B14F-4D97-AF65-F5344CB8AC3E}">
        <p14:creationId xmlns:p14="http://schemas.microsoft.com/office/powerpoint/2010/main" val="419030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Objawy nieuzasadnione wynikami badania </a:t>
            </a:r>
            <a:r>
              <a:rPr lang="pl-PL" sz="2800" b="0" dirty="0" smtClean="0"/>
              <a:t/>
            </a:r>
            <a:br>
              <a:rPr lang="pl-PL" sz="2800" b="0" dirty="0" smtClean="0"/>
            </a:br>
            <a:r>
              <a:rPr lang="pl-PL" sz="2800" b="0" dirty="0" smtClean="0"/>
              <a:t>(</a:t>
            </a:r>
            <a:r>
              <a:rPr lang="pl-PL" sz="2800" b="0" dirty="0"/>
              <a:t>niewyjaśnione dolegliwości somatyczne)</a:t>
            </a:r>
          </a:p>
        </p:txBody>
      </p:sp>
      <p:sp>
        <p:nvSpPr>
          <p:cNvPr id="3" name="Symbol zastępczy zawartości 2"/>
          <p:cNvSpPr>
            <a:spLocks noGrp="1"/>
          </p:cNvSpPr>
          <p:nvPr>
            <p:ph idx="1"/>
          </p:nvPr>
        </p:nvSpPr>
        <p:spPr/>
        <p:txBody>
          <a:bodyPr/>
          <a:lstStyle/>
          <a:p>
            <a:pPr marL="0" indent="0">
              <a:buNone/>
            </a:pPr>
            <a:r>
              <a:rPr lang="pl-PL" b="1" dirty="0"/>
              <a:t>Objawy konwersyjne </a:t>
            </a:r>
            <a:r>
              <a:rPr lang="pl-PL" dirty="0"/>
              <a:t>– dysocjacyjne zaburzenia czucia i ruchu nieuzasadnione wynikami badania neurologicznego. Mogą dotyczyć różnych zmysłów i rodzajów czucia.  </a:t>
            </a:r>
            <a:endParaRPr lang="pl-PL" dirty="0" smtClean="0"/>
          </a:p>
          <a:p>
            <a:r>
              <a:rPr lang="pl-PL" dirty="0" smtClean="0">
                <a:solidFill>
                  <a:schemeClr val="tx2"/>
                </a:solidFill>
              </a:rPr>
              <a:t>Zakres </a:t>
            </a:r>
            <a:r>
              <a:rPr lang="pl-PL" dirty="0">
                <a:solidFill>
                  <a:schemeClr val="tx2"/>
                </a:solidFill>
              </a:rPr>
              <a:t>i charakterystyka objawów nie pokrywają się z unerwieniem i typową charakterystyką znanych, prawdziwych zaburzeń neurologicznych.  </a:t>
            </a:r>
            <a:endParaRPr lang="pl-PL" dirty="0" smtClean="0">
              <a:solidFill>
                <a:schemeClr val="tx2"/>
              </a:solidFill>
            </a:endParaRPr>
          </a:p>
          <a:p>
            <a:r>
              <a:rPr lang="pl-PL" dirty="0" smtClean="0"/>
              <a:t>Przykłady</a:t>
            </a:r>
            <a:r>
              <a:rPr lang="pl-PL" dirty="0"/>
              <a:t>: porażenia, niedowłady, niemożność wyprostowania się, napady </a:t>
            </a:r>
            <a:r>
              <a:rPr lang="pl-PL" dirty="0" err="1"/>
              <a:t>rzekomopadaczkowe</a:t>
            </a:r>
            <a:r>
              <a:rPr lang="pl-PL" dirty="0"/>
              <a:t>, ustawienie tułowia w łuk, afonia.</a:t>
            </a:r>
          </a:p>
        </p:txBody>
      </p:sp>
    </p:spTree>
    <p:extLst>
      <p:ext uri="{BB962C8B-B14F-4D97-AF65-F5344CB8AC3E}">
        <p14:creationId xmlns:p14="http://schemas.microsoft.com/office/powerpoint/2010/main" val="1156246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Objawy nieuzasadnione wynikami badania </a:t>
            </a:r>
            <a:r>
              <a:rPr lang="pl-PL" sz="2800" b="0" dirty="0" smtClean="0"/>
              <a:t/>
            </a:r>
            <a:br>
              <a:rPr lang="pl-PL" sz="2800" b="0" dirty="0" smtClean="0"/>
            </a:br>
            <a:r>
              <a:rPr lang="pl-PL" sz="2800" b="0" dirty="0" smtClean="0"/>
              <a:t>(</a:t>
            </a:r>
            <a:r>
              <a:rPr lang="pl-PL" sz="2800" b="0" dirty="0"/>
              <a:t>niewyjaśnione dolegliwości somatyczne)</a:t>
            </a:r>
          </a:p>
        </p:txBody>
      </p:sp>
      <p:sp>
        <p:nvSpPr>
          <p:cNvPr id="3" name="Symbol zastępczy zawartości 2"/>
          <p:cNvSpPr>
            <a:spLocks noGrp="1"/>
          </p:cNvSpPr>
          <p:nvPr>
            <p:ph idx="1"/>
          </p:nvPr>
        </p:nvSpPr>
        <p:spPr/>
        <p:txBody>
          <a:bodyPr/>
          <a:lstStyle/>
          <a:p>
            <a:endParaRPr lang="pl-PL" dirty="0" smtClean="0"/>
          </a:p>
          <a:p>
            <a:pPr marL="0" indent="0">
              <a:buNone/>
            </a:pPr>
            <a:r>
              <a:rPr lang="pl-PL" b="1" dirty="0" smtClean="0"/>
              <a:t>Agrawacja</a:t>
            </a:r>
            <a:r>
              <a:rPr lang="pl-PL" dirty="0" smtClean="0"/>
              <a:t> </a:t>
            </a:r>
            <a:r>
              <a:rPr lang="pl-PL" dirty="0"/>
              <a:t>– przedstawianie własnych, realnych objawów chorobowych jako cięższych poprzez wyolbrzymianie, przejaskrawianie, akcentowanie ujawnianych skarg, dolegliwości oraz podkreślanie ich znaczenia</a:t>
            </a:r>
          </a:p>
        </p:txBody>
      </p:sp>
    </p:spTree>
    <p:extLst>
      <p:ext uri="{BB962C8B-B14F-4D97-AF65-F5344CB8AC3E}">
        <p14:creationId xmlns:p14="http://schemas.microsoft.com/office/powerpoint/2010/main" val="181766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Objawy nieuzasadnione wynikami badania </a:t>
            </a:r>
            <a:r>
              <a:rPr lang="pl-PL" sz="2800" b="0" dirty="0" smtClean="0"/>
              <a:t/>
            </a:r>
            <a:br>
              <a:rPr lang="pl-PL" sz="2800" b="0" dirty="0" smtClean="0"/>
            </a:br>
            <a:r>
              <a:rPr lang="pl-PL" sz="2800" b="0" dirty="0" smtClean="0"/>
              <a:t>(</a:t>
            </a:r>
            <a:r>
              <a:rPr lang="pl-PL" sz="2800" b="0" dirty="0"/>
              <a:t>niewyjaśnione dolegliwości somatyczne)</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b="1" dirty="0"/>
              <a:t>Udawanie choroby </a:t>
            </a:r>
            <a:endParaRPr lang="pl-PL" b="1" dirty="0" smtClean="0"/>
          </a:p>
          <a:p>
            <a:r>
              <a:rPr lang="pl-PL" dirty="0" smtClean="0"/>
              <a:t>Pozorowanie </a:t>
            </a:r>
            <a:r>
              <a:rPr lang="pl-PL" dirty="0"/>
              <a:t>choroby (zespół </a:t>
            </a:r>
            <a:r>
              <a:rPr lang="pl-PL" dirty="0" err="1" smtClean="0"/>
              <a:t>Münchhausena</a:t>
            </a:r>
            <a:r>
              <a:rPr lang="pl-PL" dirty="0" smtClean="0"/>
              <a:t>)</a:t>
            </a:r>
            <a:r>
              <a:rPr lang="pl-PL" dirty="0"/>
              <a:t> – </a:t>
            </a:r>
            <a:r>
              <a:rPr lang="pl-PL" dirty="0" smtClean="0"/>
              <a:t>celowe </a:t>
            </a:r>
            <a:r>
              <a:rPr lang="pl-PL" dirty="0"/>
              <a:t>i świadome wytwarzanie objawów choroby somatycznej lub psychicznej w celu uzyskania jakiś świadczeń medycznych. Pacjent nie jest w stanie zapanować  nad wielokrotnym, powtarzającym się inicjowaniem tych impulsywnych </a:t>
            </a:r>
            <a:r>
              <a:rPr lang="pl-PL" dirty="0" err="1"/>
              <a:t>zachowań</a:t>
            </a:r>
            <a:r>
              <a:rPr lang="pl-PL" dirty="0"/>
              <a:t> podejmując czasem zachowania ryzykowne dla zdrowia lub życia. </a:t>
            </a:r>
            <a:endParaRPr lang="pl-PL" dirty="0" smtClean="0"/>
          </a:p>
          <a:p>
            <a:r>
              <a:rPr lang="pl-PL" dirty="0" smtClean="0"/>
              <a:t>Symulacja </a:t>
            </a:r>
            <a:r>
              <a:rPr lang="pl-PL" dirty="0"/>
              <a:t>– świadome i celowe wytwarzanie objawów jakiś zaburzeń, podejmowane w sposób planowy i kontrolowany, bez jakiejkolwiek impulsywnej motywacji w celu uzyskania korzyści, najczęściej prawnych lub materialnych. </a:t>
            </a:r>
          </a:p>
        </p:txBody>
      </p:sp>
    </p:spTree>
    <p:extLst>
      <p:ext uri="{BB962C8B-B14F-4D97-AF65-F5344CB8AC3E}">
        <p14:creationId xmlns:p14="http://schemas.microsoft.com/office/powerpoint/2010/main" val="2291961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smtClean="0"/>
              <a:t>Niepełnosprawność intelektualna</a:t>
            </a:r>
            <a:endParaRPr lang="pl-PL" sz="2800" b="0" dirty="0"/>
          </a:p>
        </p:txBody>
      </p:sp>
      <p:sp>
        <p:nvSpPr>
          <p:cNvPr id="3" name="Symbol zastępczy zawartości 2"/>
          <p:cNvSpPr>
            <a:spLocks noGrp="1"/>
          </p:cNvSpPr>
          <p:nvPr>
            <p:ph idx="1"/>
          </p:nvPr>
        </p:nvSpPr>
        <p:spPr/>
        <p:txBody>
          <a:bodyPr>
            <a:normAutofit fontScale="77500" lnSpcReduction="20000"/>
          </a:bodyPr>
          <a:lstStyle/>
          <a:p>
            <a:pPr marL="0" indent="0">
              <a:buNone/>
            </a:pPr>
            <a:r>
              <a:rPr lang="pl-PL" b="1" dirty="0" smtClean="0"/>
              <a:t>       Nieosiągnięcie </a:t>
            </a:r>
            <a:r>
              <a:rPr lang="pl-PL" b="1" dirty="0"/>
              <a:t>charakterystycznego dla wieku poziomu sprawności intelektualnej. </a:t>
            </a:r>
            <a:endParaRPr lang="pl-PL" b="1" dirty="0" smtClean="0"/>
          </a:p>
          <a:p>
            <a:r>
              <a:rPr lang="pl-PL" dirty="0" smtClean="0">
                <a:solidFill>
                  <a:schemeClr val="tx2"/>
                </a:solidFill>
              </a:rPr>
              <a:t>Upośledzenie </a:t>
            </a:r>
            <a:r>
              <a:rPr lang="pl-PL" dirty="0">
                <a:solidFill>
                  <a:schemeClr val="tx2"/>
                </a:solidFill>
              </a:rPr>
              <a:t>lekkie (IQ 50-69) </a:t>
            </a:r>
            <a:r>
              <a:rPr lang="pl-PL" dirty="0"/>
              <a:t>– umożliwia względnie sprawne funkcjonowanie w zwykłych warunkach życiowych. W trudniejszych konieczna jest pomoc i opieka. Możliwe jest ukończenie szkoły specjalnej i zdobycie prostego zawodu. </a:t>
            </a:r>
            <a:endParaRPr lang="pl-PL" dirty="0" smtClean="0"/>
          </a:p>
          <a:p>
            <a:r>
              <a:rPr lang="pl-PL" dirty="0" smtClean="0">
                <a:solidFill>
                  <a:schemeClr val="tx2"/>
                </a:solidFill>
              </a:rPr>
              <a:t>Upośledzenie </a:t>
            </a:r>
            <a:r>
              <a:rPr lang="pl-PL" dirty="0">
                <a:solidFill>
                  <a:schemeClr val="tx2"/>
                </a:solidFill>
              </a:rPr>
              <a:t>umiarkowane (IQ 35-49) </a:t>
            </a:r>
            <a:r>
              <a:rPr lang="pl-PL" dirty="0"/>
              <a:t>– uniemożliwia samodzielność, wymaga pomocy i opieki także w zwykłych warunkach. Możliwe opanowanie prostych czynności i umiejętności samoobsługi. Sprawność fizyczna może być względnie dobra. Mowa zwykle jest zaburzona, ale umożliwia porozumiewanie się. </a:t>
            </a:r>
            <a:endParaRPr lang="pl-PL" dirty="0" smtClean="0"/>
          </a:p>
          <a:p>
            <a:r>
              <a:rPr lang="pl-PL" dirty="0" smtClean="0">
                <a:solidFill>
                  <a:schemeClr val="tx2"/>
                </a:solidFill>
              </a:rPr>
              <a:t>Upośledzenie </a:t>
            </a:r>
            <a:r>
              <a:rPr lang="pl-PL" dirty="0">
                <a:solidFill>
                  <a:schemeClr val="tx2"/>
                </a:solidFill>
              </a:rPr>
              <a:t>znaczne (IQ 20 - 34) </a:t>
            </a:r>
            <a:r>
              <a:rPr lang="pl-PL" dirty="0"/>
              <a:t>– większy stopień niesprawności ruchu i mowy niż w/w. Znacznie utrudnione codzienne funkcjonowanie i porozumiewanie się. Mniejszy zakres samoobsługi i aktywności. </a:t>
            </a:r>
            <a:endParaRPr lang="pl-PL" dirty="0" smtClean="0"/>
          </a:p>
          <a:p>
            <a:r>
              <a:rPr lang="pl-PL" dirty="0" smtClean="0">
                <a:solidFill>
                  <a:schemeClr val="tx2"/>
                </a:solidFill>
              </a:rPr>
              <a:t>Upośledzenie </a:t>
            </a:r>
            <a:r>
              <a:rPr lang="pl-PL" dirty="0">
                <a:solidFill>
                  <a:schemeClr val="tx2"/>
                </a:solidFill>
              </a:rPr>
              <a:t>głębokie (IQ &lt; 20) </a:t>
            </a:r>
            <a:r>
              <a:rPr lang="pl-PL" dirty="0"/>
              <a:t>– znaczna niesprawność ruchowa, brak mowy spowodowane ciężkim uszkodzeniem OUN. Uniemożliwia samodzielne zaspokajanie podstawowych potrzeb życiowych. Wymaga stałej opieki i pielęgnacji.</a:t>
            </a:r>
          </a:p>
        </p:txBody>
      </p:sp>
    </p:spTree>
    <p:extLst>
      <p:ext uri="{BB962C8B-B14F-4D97-AF65-F5344CB8AC3E}">
        <p14:creationId xmlns:p14="http://schemas.microsoft.com/office/powerpoint/2010/main" val="60665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Zaburzenia aktywności ruchowej</a:t>
            </a:r>
          </a:p>
        </p:txBody>
      </p:sp>
      <p:sp>
        <p:nvSpPr>
          <p:cNvPr id="4" name="Symbol zastępczy tekstu 3"/>
          <p:cNvSpPr>
            <a:spLocks noGrp="1"/>
          </p:cNvSpPr>
          <p:nvPr>
            <p:ph type="body" idx="1"/>
          </p:nvPr>
        </p:nvSpPr>
        <p:spPr>
          <a:xfrm>
            <a:off x="474392" y="1419623"/>
            <a:ext cx="4040188" cy="432048"/>
          </a:xfrm>
        </p:spPr>
        <p:txBody>
          <a:bodyPr/>
          <a:lstStyle/>
          <a:p>
            <a:r>
              <a:rPr lang="pl-PL" dirty="0"/>
              <a:t>ILOŚCIOWE:</a:t>
            </a:r>
          </a:p>
        </p:txBody>
      </p:sp>
      <p:sp>
        <p:nvSpPr>
          <p:cNvPr id="5" name="Symbol zastępczy zawartości 4"/>
          <p:cNvSpPr>
            <a:spLocks noGrp="1"/>
          </p:cNvSpPr>
          <p:nvPr>
            <p:ph sz="half" idx="2"/>
          </p:nvPr>
        </p:nvSpPr>
        <p:spPr/>
        <p:txBody>
          <a:bodyPr/>
          <a:lstStyle/>
          <a:p>
            <a:pPr marL="0" indent="0">
              <a:buNone/>
            </a:pPr>
            <a:r>
              <a:rPr lang="pl-PL" dirty="0"/>
              <a:t>• Pobudzenie </a:t>
            </a:r>
            <a:endParaRPr lang="pl-PL" dirty="0" smtClean="0"/>
          </a:p>
          <a:p>
            <a:pPr marL="0" indent="0">
              <a:buNone/>
            </a:pPr>
            <a:r>
              <a:rPr lang="pl-PL" dirty="0" smtClean="0"/>
              <a:t>• </a:t>
            </a:r>
            <a:r>
              <a:rPr lang="pl-PL" dirty="0"/>
              <a:t>Spowolnienie </a:t>
            </a:r>
            <a:endParaRPr lang="pl-PL" dirty="0" smtClean="0"/>
          </a:p>
          <a:p>
            <a:pPr marL="0" indent="0">
              <a:buNone/>
            </a:pPr>
            <a:r>
              <a:rPr lang="pl-PL" dirty="0" smtClean="0"/>
              <a:t>• </a:t>
            </a:r>
            <a:r>
              <a:rPr lang="pl-PL" dirty="0"/>
              <a:t>Osłupienie</a:t>
            </a:r>
          </a:p>
        </p:txBody>
      </p:sp>
      <p:sp>
        <p:nvSpPr>
          <p:cNvPr id="6" name="Symbol zastępczy tekstu 5"/>
          <p:cNvSpPr>
            <a:spLocks noGrp="1"/>
          </p:cNvSpPr>
          <p:nvPr>
            <p:ph type="body" sz="quarter" idx="3"/>
          </p:nvPr>
        </p:nvSpPr>
        <p:spPr>
          <a:xfrm>
            <a:off x="4645026" y="1419623"/>
            <a:ext cx="4041775" cy="360040"/>
          </a:xfrm>
        </p:spPr>
        <p:txBody>
          <a:bodyPr/>
          <a:lstStyle/>
          <a:p>
            <a:r>
              <a:rPr lang="pl-PL" dirty="0" smtClean="0"/>
              <a:t>JAKOŚCIOWE:</a:t>
            </a:r>
            <a:endParaRPr lang="pl-PL" dirty="0"/>
          </a:p>
        </p:txBody>
      </p:sp>
      <p:sp>
        <p:nvSpPr>
          <p:cNvPr id="7" name="Symbol zastępczy zawartości 6"/>
          <p:cNvSpPr>
            <a:spLocks noGrp="1"/>
          </p:cNvSpPr>
          <p:nvPr>
            <p:ph sz="quarter" idx="4"/>
          </p:nvPr>
        </p:nvSpPr>
        <p:spPr>
          <a:xfrm>
            <a:off x="4645026" y="1707655"/>
            <a:ext cx="4041775" cy="2448272"/>
          </a:xfrm>
        </p:spPr>
        <p:txBody>
          <a:bodyPr>
            <a:noAutofit/>
          </a:bodyPr>
          <a:lstStyle/>
          <a:p>
            <a:pPr marL="0" indent="0">
              <a:buNone/>
            </a:pPr>
            <a:r>
              <a:rPr lang="pl-PL" sz="1800" dirty="0"/>
              <a:t>• Katapleksja </a:t>
            </a:r>
            <a:endParaRPr lang="pl-PL" sz="1800" dirty="0" smtClean="0"/>
          </a:p>
          <a:p>
            <a:pPr marL="0" indent="0">
              <a:buNone/>
            </a:pPr>
            <a:r>
              <a:rPr lang="pl-PL" sz="1800" dirty="0" smtClean="0"/>
              <a:t>• </a:t>
            </a:r>
            <a:r>
              <a:rPr lang="pl-PL" sz="1800" dirty="0">
                <a:solidFill>
                  <a:srgbClr val="FF0000"/>
                </a:solidFill>
              </a:rPr>
              <a:t>Katatonia </a:t>
            </a:r>
            <a:endParaRPr lang="pl-PL" sz="1800" dirty="0" smtClean="0">
              <a:solidFill>
                <a:srgbClr val="FF0000"/>
              </a:solidFill>
            </a:endParaRPr>
          </a:p>
          <a:p>
            <a:pPr marL="0" indent="0">
              <a:buNone/>
            </a:pPr>
            <a:r>
              <a:rPr lang="pl-PL" sz="1800" dirty="0" smtClean="0"/>
              <a:t>• </a:t>
            </a:r>
            <a:r>
              <a:rPr lang="pl-PL" sz="1800" dirty="0"/>
              <a:t>Katalepsja </a:t>
            </a:r>
            <a:endParaRPr lang="pl-PL" sz="1800" dirty="0" smtClean="0"/>
          </a:p>
          <a:p>
            <a:pPr marL="0" indent="0">
              <a:buNone/>
            </a:pPr>
            <a:r>
              <a:rPr lang="pl-PL" sz="1800" dirty="0" smtClean="0"/>
              <a:t>• </a:t>
            </a:r>
            <a:r>
              <a:rPr lang="pl-PL" sz="1800" dirty="0"/>
              <a:t>Manieryzmy </a:t>
            </a:r>
            <a:endParaRPr lang="pl-PL" sz="1800" dirty="0" smtClean="0"/>
          </a:p>
          <a:p>
            <a:pPr marL="0" indent="0">
              <a:buNone/>
            </a:pPr>
            <a:r>
              <a:rPr lang="pl-PL" sz="1800" dirty="0" smtClean="0"/>
              <a:t>• </a:t>
            </a:r>
            <a:r>
              <a:rPr lang="pl-PL" sz="1800" dirty="0"/>
              <a:t>Grymasowanie </a:t>
            </a:r>
            <a:endParaRPr lang="pl-PL" sz="1800" dirty="0" smtClean="0"/>
          </a:p>
          <a:p>
            <a:pPr marL="0" indent="0">
              <a:buNone/>
            </a:pPr>
            <a:r>
              <a:rPr lang="pl-PL" sz="1800" dirty="0" smtClean="0"/>
              <a:t>• </a:t>
            </a:r>
            <a:r>
              <a:rPr lang="pl-PL" sz="1800" dirty="0" err="1"/>
              <a:t>Posturyzmy</a:t>
            </a:r>
            <a:r>
              <a:rPr lang="pl-PL" sz="1800" dirty="0"/>
              <a:t> </a:t>
            </a:r>
            <a:endParaRPr lang="pl-PL" sz="1800" dirty="0" smtClean="0"/>
          </a:p>
          <a:p>
            <a:pPr marL="0" indent="0">
              <a:buNone/>
            </a:pPr>
            <a:r>
              <a:rPr lang="pl-PL" sz="1800" dirty="0" smtClean="0"/>
              <a:t>• </a:t>
            </a:r>
            <a:r>
              <a:rPr lang="pl-PL" sz="1800" dirty="0"/>
              <a:t>Echopraksja </a:t>
            </a:r>
            <a:endParaRPr lang="pl-PL" sz="1800" dirty="0" smtClean="0"/>
          </a:p>
          <a:p>
            <a:pPr marL="0" indent="0">
              <a:buNone/>
            </a:pPr>
            <a:r>
              <a:rPr lang="pl-PL" sz="1800" dirty="0" smtClean="0"/>
              <a:t>• </a:t>
            </a:r>
            <a:r>
              <a:rPr lang="pl-PL" sz="1800" dirty="0"/>
              <a:t>Tiki, </a:t>
            </a:r>
            <a:r>
              <a:rPr lang="pl-PL" sz="1800" dirty="0" err="1"/>
              <a:t>Apraksj</a:t>
            </a:r>
            <a:endParaRPr lang="pl-PL" sz="1800" dirty="0"/>
          </a:p>
        </p:txBody>
      </p:sp>
    </p:spTree>
    <p:extLst>
      <p:ext uri="{BB962C8B-B14F-4D97-AF65-F5344CB8AC3E}">
        <p14:creationId xmlns:p14="http://schemas.microsoft.com/office/powerpoint/2010/main" val="2313537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2500" b="0" dirty="0" smtClean="0"/>
              <a:t>Algorytm postępowania diagnostyczno-terapeutycznego</a:t>
            </a:r>
            <a:br>
              <a:rPr lang="pl-PL" sz="2500" b="0" dirty="0" smtClean="0"/>
            </a:br>
            <a:r>
              <a:rPr lang="pl-PL" sz="2500" b="0" dirty="0" smtClean="0"/>
              <a:t>Prezentacja przypadku psychiatrycznego</a:t>
            </a:r>
            <a:endParaRPr lang="pl-PL" sz="2500" b="0" dirty="0"/>
          </a:p>
        </p:txBody>
      </p:sp>
      <p:sp>
        <p:nvSpPr>
          <p:cNvPr id="8" name="Symbol zastępczy zawartości 7"/>
          <p:cNvSpPr>
            <a:spLocks noGrp="1"/>
          </p:cNvSpPr>
          <p:nvPr>
            <p:ph idx="1"/>
          </p:nvPr>
        </p:nvSpPr>
        <p:spPr/>
        <p:txBody>
          <a:bodyPr>
            <a:normAutofit/>
          </a:bodyPr>
          <a:lstStyle/>
          <a:p>
            <a:pPr marL="0" indent="0">
              <a:buNone/>
            </a:pPr>
            <a:r>
              <a:rPr lang="pl-PL" dirty="0"/>
              <a:t>Pacjentka l.43  skarżyła się, że nie potrafi się już niczym cieszyć i utraciła wszelkie zainteresowania. Nie potrafi już nic odczuwać w stosunku do swojego męża i dzieci. Utraciła poczucie własnej wartości, nie potrafi się na niczym skoncentrować, pogorszyła się jej pamięć, co doprowadziło do poważnych problemów w pracy. Skarżyła się na brak energii i od 10 dni przestała chodzić do pracy. W domu stopniowo wycofała się ze wszelkich aktywności. Rano leży długo w łóżku. Nie ma apetytu, schudła 4 kg. W ostatnich tygodniach zamartwiała się sprawami, które wcześniej nie były dla niej ważne. Mąż opisał ją jako kobietę energiczną, aktywną, dobrze zorganizowaną. </a:t>
            </a:r>
          </a:p>
          <a:p>
            <a:pPr marL="0" indent="0">
              <a:buNone/>
            </a:pPr>
            <a:endParaRPr lang="pl-PL" sz="2300" dirty="0"/>
          </a:p>
        </p:txBody>
      </p:sp>
    </p:spTree>
    <p:extLst>
      <p:ext uri="{BB962C8B-B14F-4D97-AF65-F5344CB8AC3E}">
        <p14:creationId xmlns:p14="http://schemas.microsoft.com/office/powerpoint/2010/main" val="3004805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smtClean="0"/>
              <a:t>Rozpoznanie wstępne - Zespół depresyjny</a:t>
            </a:r>
            <a:endParaRPr lang="pl-PL" sz="2400" b="0" dirty="0"/>
          </a:p>
        </p:txBody>
      </p:sp>
      <p:sp>
        <p:nvSpPr>
          <p:cNvPr id="5" name="Symbol zastępczy tekstu 4"/>
          <p:cNvSpPr>
            <a:spLocks noGrp="1"/>
          </p:cNvSpPr>
          <p:nvPr>
            <p:ph type="body" idx="1"/>
          </p:nvPr>
        </p:nvSpPr>
        <p:spPr/>
        <p:txBody>
          <a:bodyPr/>
          <a:lstStyle/>
          <a:p>
            <a:endParaRPr lang="pl-PL"/>
          </a:p>
        </p:txBody>
      </p:sp>
      <p:sp>
        <p:nvSpPr>
          <p:cNvPr id="6" name="Symbol zastępczy zawartości 5"/>
          <p:cNvSpPr>
            <a:spLocks noGrp="1"/>
          </p:cNvSpPr>
          <p:nvPr>
            <p:ph sz="half" idx="2"/>
          </p:nvPr>
        </p:nvSpPr>
        <p:spPr>
          <a:xfrm>
            <a:off x="457200" y="1419622"/>
            <a:ext cx="4040188" cy="3024336"/>
          </a:xfrm>
        </p:spPr>
        <p:txBody>
          <a:bodyPr>
            <a:normAutofit fontScale="77500" lnSpcReduction="20000"/>
          </a:bodyPr>
          <a:lstStyle/>
          <a:p>
            <a:pPr marL="0" indent="0">
              <a:buNone/>
            </a:pPr>
            <a:r>
              <a:rPr lang="pl-PL" sz="2600" dirty="0">
                <a:solidFill>
                  <a:schemeClr val="tx2"/>
                </a:solidFill>
              </a:rPr>
              <a:t>Objawy podstawowe: </a:t>
            </a:r>
            <a:endParaRPr lang="pl-PL" sz="2600" dirty="0" smtClean="0">
              <a:solidFill>
                <a:schemeClr val="tx2"/>
              </a:solidFill>
            </a:endParaRPr>
          </a:p>
          <a:p>
            <a:r>
              <a:rPr lang="pl-PL" sz="2600" dirty="0" smtClean="0">
                <a:solidFill>
                  <a:schemeClr val="tx2"/>
                </a:solidFill>
              </a:rPr>
              <a:t>Obniżenie </a:t>
            </a:r>
            <a:r>
              <a:rPr lang="pl-PL" sz="2600" dirty="0">
                <a:solidFill>
                  <a:schemeClr val="tx2"/>
                </a:solidFill>
              </a:rPr>
              <a:t>nastroju </a:t>
            </a:r>
            <a:endParaRPr lang="pl-PL" sz="2600" dirty="0" smtClean="0">
              <a:solidFill>
                <a:schemeClr val="tx2"/>
              </a:solidFill>
            </a:endParaRPr>
          </a:p>
          <a:p>
            <a:r>
              <a:rPr lang="pl-PL" sz="2600" dirty="0" smtClean="0">
                <a:solidFill>
                  <a:schemeClr val="tx2"/>
                </a:solidFill>
              </a:rPr>
              <a:t>Zmniejszenie </a:t>
            </a:r>
            <a:r>
              <a:rPr lang="pl-PL" sz="2600" dirty="0">
                <a:solidFill>
                  <a:schemeClr val="tx2"/>
                </a:solidFill>
              </a:rPr>
              <a:t>energii/aktywności lub zwiększona męczliwość </a:t>
            </a:r>
            <a:endParaRPr lang="pl-PL" sz="2600" dirty="0" smtClean="0">
              <a:solidFill>
                <a:schemeClr val="tx2"/>
              </a:solidFill>
            </a:endParaRPr>
          </a:p>
          <a:p>
            <a:r>
              <a:rPr lang="pl-PL" sz="2600" dirty="0" smtClean="0">
                <a:solidFill>
                  <a:schemeClr val="tx2"/>
                </a:solidFill>
              </a:rPr>
              <a:t>Utrata </a:t>
            </a:r>
            <a:r>
              <a:rPr lang="pl-PL" sz="2600" dirty="0">
                <a:solidFill>
                  <a:schemeClr val="tx2"/>
                </a:solidFill>
              </a:rPr>
              <a:t>zainteresowań, </a:t>
            </a:r>
            <a:r>
              <a:rPr lang="pl-PL" sz="2600" dirty="0" err="1">
                <a:solidFill>
                  <a:schemeClr val="tx2"/>
                </a:solidFill>
              </a:rPr>
              <a:t>anhedonia</a:t>
            </a:r>
            <a:r>
              <a:rPr lang="pl-PL" sz="2600" dirty="0">
                <a:solidFill>
                  <a:schemeClr val="tx2"/>
                </a:solidFill>
              </a:rPr>
              <a:t> </a:t>
            </a:r>
          </a:p>
          <a:p>
            <a:pPr marL="0" indent="0">
              <a:buNone/>
            </a:pPr>
            <a:endParaRPr lang="pl-PL" dirty="0"/>
          </a:p>
          <a:p>
            <a:pPr marL="0" indent="0">
              <a:buNone/>
            </a:pPr>
            <a:r>
              <a:rPr lang="pl-PL" u="sng" dirty="0"/>
              <a:t>Objawy dodatkowe: </a:t>
            </a:r>
            <a:r>
              <a:rPr lang="pl-PL" dirty="0"/>
              <a:t>poczucie winy, zaburzenia poznawcze, myśli rezygnacyjne lub </a:t>
            </a:r>
            <a:r>
              <a:rPr lang="pl-PL" dirty="0" err="1"/>
              <a:t>suicydalne</a:t>
            </a:r>
            <a:r>
              <a:rPr lang="pl-PL" dirty="0"/>
              <a:t>, tendencje </a:t>
            </a:r>
            <a:r>
              <a:rPr lang="pl-PL" dirty="0" err="1"/>
              <a:t>suicydalne</a:t>
            </a:r>
            <a:r>
              <a:rPr lang="pl-PL" dirty="0"/>
              <a:t>, pobudzenie lub spowolnienie ruchowe, lęk, skargi somatyczne, zaburzenia rytmów biologicznych.</a:t>
            </a:r>
          </a:p>
        </p:txBody>
      </p:sp>
      <p:sp>
        <p:nvSpPr>
          <p:cNvPr id="7" name="Symbol zastępczy tekstu 6"/>
          <p:cNvSpPr>
            <a:spLocks noGrp="1"/>
          </p:cNvSpPr>
          <p:nvPr>
            <p:ph type="body" sz="quarter" idx="3"/>
          </p:nvPr>
        </p:nvSpPr>
        <p:spPr/>
        <p:txBody>
          <a:bodyPr/>
          <a:lstStyle/>
          <a:p>
            <a:endParaRPr lang="pl-PL"/>
          </a:p>
        </p:txBody>
      </p:sp>
      <p:pic>
        <p:nvPicPr>
          <p:cNvPr id="9" name="Symbol zastępczy zawartości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76056" y="1419622"/>
            <a:ext cx="3312367" cy="3023791"/>
          </a:xfrm>
        </p:spPr>
      </p:pic>
    </p:spTree>
    <p:extLst>
      <p:ext uri="{BB962C8B-B14F-4D97-AF65-F5344CB8AC3E}">
        <p14:creationId xmlns:p14="http://schemas.microsoft.com/office/powerpoint/2010/main" val="2107424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smtClean="0"/>
              <a:t>Zespół depresyjny – diagnostyka różnicowa</a:t>
            </a:r>
            <a:endParaRPr lang="pl-PL" sz="2400" dirty="0"/>
          </a:p>
        </p:txBody>
      </p:sp>
      <p:sp>
        <p:nvSpPr>
          <p:cNvPr id="3" name="Symbol zastępczy zawartości 2"/>
          <p:cNvSpPr>
            <a:spLocks noGrp="1"/>
          </p:cNvSpPr>
          <p:nvPr>
            <p:ph idx="1"/>
          </p:nvPr>
        </p:nvSpPr>
        <p:spPr/>
        <p:txBody>
          <a:bodyPr>
            <a:noAutofit/>
          </a:bodyPr>
          <a:lstStyle/>
          <a:p>
            <a:r>
              <a:rPr lang="pl-PL" sz="1400" dirty="0" smtClean="0"/>
              <a:t>Choroby somatyczne (np. niedoczynność tarczycy, zaburzenia metaboliczne, choroby nadnerczy i przytarczyc, choroby autoimmunologiczne, zakażenie HIV, kiła OUN, nowotwory, niedobory witaminowe)</a:t>
            </a:r>
          </a:p>
          <a:p>
            <a:r>
              <a:rPr lang="pl-PL" sz="1400" dirty="0" smtClean="0"/>
              <a:t>Choroby neurologiczne lub organiczne zmiany w OUN (np. guzy mózgu, </a:t>
            </a:r>
            <a:r>
              <a:rPr lang="pl-PL" sz="1400" dirty="0" err="1" smtClean="0"/>
              <a:t>ch.</a:t>
            </a:r>
            <a:r>
              <a:rPr lang="pl-PL" sz="1400" dirty="0" smtClean="0"/>
              <a:t> </a:t>
            </a:r>
            <a:r>
              <a:rPr lang="pl-PL" sz="1400" dirty="0" err="1" smtClean="0"/>
              <a:t>Parinsona</a:t>
            </a:r>
            <a:r>
              <a:rPr lang="pl-PL" sz="1400" dirty="0" smtClean="0"/>
              <a:t>, </a:t>
            </a:r>
            <a:r>
              <a:rPr lang="pl-PL" sz="1400" dirty="0" err="1" smtClean="0"/>
              <a:t>ch.</a:t>
            </a:r>
            <a:r>
              <a:rPr lang="pl-PL" sz="1400" dirty="0" smtClean="0"/>
              <a:t> Alzheimera, padaczka, SM, pląsawica Huntingtona)</a:t>
            </a:r>
          </a:p>
          <a:p>
            <a:r>
              <a:rPr lang="pl-PL" sz="1400" dirty="0" smtClean="0"/>
              <a:t>Leki (stosowane w chorobach układu krążenia, uspokajające, nasenne, przeciwbólowe, przeciwzapalne, steroidowe, przeciwbakteryjne, przeciwgrzybiczne, przeciwnowotworowe) </a:t>
            </a:r>
          </a:p>
          <a:p>
            <a:r>
              <a:rPr lang="pl-PL" sz="1400" dirty="0" smtClean="0"/>
              <a:t>Reakcja żałoby</a:t>
            </a:r>
          </a:p>
          <a:p>
            <a:r>
              <a:rPr lang="pl-PL" sz="1400" dirty="0" smtClean="0"/>
              <a:t>Zaburzenia osobowości</a:t>
            </a:r>
          </a:p>
          <a:p>
            <a:r>
              <a:rPr lang="pl-PL" sz="1400" dirty="0" smtClean="0"/>
              <a:t>Zaburzenia </a:t>
            </a:r>
            <a:r>
              <a:rPr lang="pl-PL" sz="1400" dirty="0" err="1" smtClean="0"/>
              <a:t>schizoafektywne</a:t>
            </a:r>
            <a:endParaRPr lang="pl-PL" sz="1400" dirty="0" smtClean="0"/>
          </a:p>
          <a:p>
            <a:r>
              <a:rPr lang="pl-PL" sz="1400" dirty="0" smtClean="0"/>
              <a:t>Reakcja </a:t>
            </a:r>
            <a:r>
              <a:rPr lang="pl-PL" sz="1400" dirty="0" err="1" smtClean="0"/>
              <a:t>adapracyjna</a:t>
            </a:r>
            <a:r>
              <a:rPr lang="pl-PL" sz="1400" dirty="0" smtClean="0"/>
              <a:t> o obrazie depresyjnym</a:t>
            </a:r>
          </a:p>
          <a:p>
            <a:r>
              <a:rPr lang="pl-PL" sz="1400" dirty="0" smtClean="0"/>
              <a:t>Zaburzenia snu</a:t>
            </a:r>
          </a:p>
          <a:p>
            <a:r>
              <a:rPr lang="pl-PL" sz="1400" dirty="0" smtClean="0"/>
              <a:t>Inne zaburzenia psychiczne (</a:t>
            </a:r>
            <a:r>
              <a:rPr lang="pl-PL" sz="1400" dirty="0" err="1" smtClean="0"/>
              <a:t>zab</a:t>
            </a:r>
            <a:r>
              <a:rPr lang="pl-PL" sz="1400" dirty="0" smtClean="0"/>
              <a:t>. zaburzenia odżywiania, </a:t>
            </a:r>
            <a:r>
              <a:rPr lang="pl-PL" sz="1400" dirty="0" err="1" smtClean="0"/>
              <a:t>zab</a:t>
            </a:r>
            <a:r>
              <a:rPr lang="pl-PL" sz="1400" dirty="0" smtClean="0"/>
              <a:t>. pod postacią somatyczną, </a:t>
            </a:r>
            <a:r>
              <a:rPr lang="pl-PL" sz="1400" dirty="0" err="1" smtClean="0"/>
              <a:t>zab</a:t>
            </a:r>
            <a:r>
              <a:rPr lang="pl-PL" sz="1400" dirty="0" smtClean="0"/>
              <a:t>. lękowe, OCD)</a:t>
            </a:r>
            <a:endParaRPr lang="pl-PL" sz="1400" dirty="0"/>
          </a:p>
        </p:txBody>
      </p:sp>
    </p:spTree>
    <p:extLst>
      <p:ext uri="{BB962C8B-B14F-4D97-AF65-F5344CB8AC3E}">
        <p14:creationId xmlns:p14="http://schemas.microsoft.com/office/powerpoint/2010/main" val="3084481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depresyjny – </a:t>
            </a:r>
            <a:r>
              <a:rPr lang="pl-PL" sz="2400" b="0" dirty="0" smtClean="0"/>
              <a:t>badania dodatkowe </a:t>
            </a:r>
            <a:r>
              <a:rPr lang="pl-PL" sz="1600" b="0" dirty="0" smtClean="0"/>
              <a:t>(w zależności od obrazu klinicznego)</a:t>
            </a:r>
            <a:endParaRPr lang="pl-PL" sz="1600" dirty="0"/>
          </a:p>
        </p:txBody>
      </p:sp>
      <p:sp>
        <p:nvSpPr>
          <p:cNvPr id="3" name="Symbol zastępczy zawartości 2"/>
          <p:cNvSpPr>
            <a:spLocks noGrp="1"/>
          </p:cNvSpPr>
          <p:nvPr>
            <p:ph idx="1"/>
          </p:nvPr>
        </p:nvSpPr>
        <p:spPr/>
        <p:txBody>
          <a:bodyPr>
            <a:normAutofit fontScale="92500" lnSpcReduction="20000"/>
          </a:bodyPr>
          <a:lstStyle/>
          <a:p>
            <a:r>
              <a:rPr lang="pl-PL" dirty="0" smtClean="0"/>
              <a:t>Badania laboratoryjne</a:t>
            </a:r>
          </a:p>
          <a:p>
            <a:pPr lvl="1"/>
            <a:r>
              <a:rPr lang="pl-PL" dirty="0"/>
              <a:t>m</a:t>
            </a:r>
            <a:r>
              <a:rPr lang="pl-PL" dirty="0" smtClean="0"/>
              <a:t>orfologia, CRP, mocznik, kreatynina, elektrolity, AST, ALT, bilirubina, glikemia na czczo, </a:t>
            </a:r>
            <a:r>
              <a:rPr lang="pl-PL" dirty="0" err="1" smtClean="0"/>
              <a:t>lipidogram</a:t>
            </a:r>
            <a:r>
              <a:rPr lang="pl-PL" dirty="0" smtClean="0"/>
              <a:t>, TSH, poziom </a:t>
            </a:r>
            <a:r>
              <a:rPr lang="pl-PL" dirty="0" err="1" smtClean="0"/>
              <a:t>wit</a:t>
            </a:r>
            <a:r>
              <a:rPr lang="pl-PL" dirty="0" smtClean="0"/>
              <a:t>. B12 i kwasu foliowego, żelazo, ferrytyna)</a:t>
            </a:r>
          </a:p>
          <a:p>
            <a:r>
              <a:rPr lang="pl-PL" dirty="0" smtClean="0"/>
              <a:t>Badania obrazowe</a:t>
            </a:r>
          </a:p>
          <a:p>
            <a:pPr lvl="1"/>
            <a:r>
              <a:rPr lang="pl-PL" dirty="0" smtClean="0"/>
              <a:t>EEG</a:t>
            </a:r>
          </a:p>
          <a:p>
            <a:pPr lvl="1"/>
            <a:r>
              <a:rPr lang="pl-PL" dirty="0" smtClean="0"/>
              <a:t>CT</a:t>
            </a:r>
          </a:p>
          <a:p>
            <a:pPr lvl="1"/>
            <a:r>
              <a:rPr lang="pl-PL" dirty="0" smtClean="0"/>
              <a:t>MRI</a:t>
            </a:r>
          </a:p>
          <a:p>
            <a:r>
              <a:rPr lang="pl-PL" dirty="0" smtClean="0"/>
              <a:t>Konsultacje specjalistyczne</a:t>
            </a:r>
          </a:p>
          <a:p>
            <a:pPr lvl="1"/>
            <a:r>
              <a:rPr lang="pl-PL" dirty="0"/>
              <a:t>e</a:t>
            </a:r>
            <a:r>
              <a:rPr lang="pl-PL" dirty="0" smtClean="0"/>
              <a:t>ndokrynologiczna</a:t>
            </a:r>
          </a:p>
          <a:p>
            <a:pPr lvl="1"/>
            <a:r>
              <a:rPr lang="pl-PL" dirty="0" smtClean="0"/>
              <a:t>neurologiczna</a:t>
            </a:r>
          </a:p>
          <a:p>
            <a:pPr lvl="1"/>
            <a:r>
              <a:rPr lang="pl-PL" dirty="0" smtClean="0"/>
              <a:t>reumatologiczna </a:t>
            </a:r>
            <a:endParaRPr lang="pl-PL" dirty="0"/>
          </a:p>
        </p:txBody>
      </p:sp>
    </p:spTree>
    <p:extLst>
      <p:ext uri="{BB962C8B-B14F-4D97-AF65-F5344CB8AC3E}">
        <p14:creationId xmlns:p14="http://schemas.microsoft.com/office/powerpoint/2010/main" val="1517051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depresyjny – </a:t>
            </a:r>
            <a:r>
              <a:rPr lang="pl-PL" sz="2400" b="0" dirty="0" smtClean="0"/>
              <a:t>leczenie</a:t>
            </a:r>
            <a:endParaRPr lang="pl-PL" sz="2400" dirty="0"/>
          </a:p>
        </p:txBody>
      </p:sp>
      <p:sp>
        <p:nvSpPr>
          <p:cNvPr id="3" name="Symbol zastępczy zawartości 2"/>
          <p:cNvSpPr>
            <a:spLocks noGrp="1"/>
          </p:cNvSpPr>
          <p:nvPr>
            <p:ph idx="1"/>
          </p:nvPr>
        </p:nvSpPr>
        <p:spPr/>
        <p:txBody>
          <a:bodyPr>
            <a:normAutofit fontScale="92500" lnSpcReduction="10000"/>
          </a:bodyPr>
          <a:lstStyle/>
          <a:p>
            <a:r>
              <a:rPr lang="pl-PL" dirty="0" smtClean="0"/>
              <a:t>Farmakoterapia </a:t>
            </a:r>
            <a:r>
              <a:rPr lang="pl-PL" sz="1700" dirty="0" smtClean="0"/>
              <a:t>(leki przeciwdepresyjne)</a:t>
            </a:r>
          </a:p>
          <a:p>
            <a:r>
              <a:rPr lang="pl-PL" dirty="0" smtClean="0"/>
              <a:t>Psychoterapia </a:t>
            </a:r>
            <a:r>
              <a:rPr lang="pl-PL" sz="1700" dirty="0" smtClean="0"/>
              <a:t>(terapia poznawcza, terapia </a:t>
            </a:r>
            <a:r>
              <a:rPr lang="pl-PL" sz="1700" dirty="0" err="1" smtClean="0"/>
              <a:t>interpersonalana</a:t>
            </a:r>
            <a:r>
              <a:rPr lang="pl-PL" sz="1700" dirty="0" smtClean="0"/>
              <a:t>, terapia małżeństw)</a:t>
            </a:r>
          </a:p>
          <a:p>
            <a:r>
              <a:rPr lang="pl-PL" dirty="0" smtClean="0"/>
              <a:t>Metody biologiczne </a:t>
            </a:r>
            <a:r>
              <a:rPr lang="pl-PL" sz="1700" dirty="0" smtClean="0"/>
              <a:t>(elektroterapia, fototerapia, przezczaszkowa stymulacja magnetyczna, stymulacja nerwu błędnego, </a:t>
            </a:r>
            <a:r>
              <a:rPr lang="pl-PL" sz="1700" dirty="0"/>
              <a:t>głęboka stymulacja </a:t>
            </a:r>
            <a:r>
              <a:rPr lang="pl-PL" sz="1700" dirty="0" smtClean="0"/>
              <a:t>mózgu, deprywacja snu)</a:t>
            </a:r>
          </a:p>
          <a:p>
            <a:endParaRPr lang="pl-PL" dirty="0"/>
          </a:p>
          <a:p>
            <a:r>
              <a:rPr lang="pl-PL" dirty="0" smtClean="0"/>
              <a:t>Wskazania do hospitalizacji -&gt; Znaczne nasilenie objawów depresyjnych, które stanowi zagrożenie dla zdrowia i życia chorego </a:t>
            </a:r>
          </a:p>
          <a:p>
            <a:pPr lvl="1"/>
            <a:r>
              <a:rPr lang="pl-PL" dirty="0" smtClean="0"/>
              <a:t>Myśli i zamiary samobójcze</a:t>
            </a:r>
          </a:p>
          <a:p>
            <a:pPr lvl="1"/>
            <a:r>
              <a:rPr lang="pl-PL" dirty="0" smtClean="0"/>
              <a:t>Niemożność zaspokojenia podstawowych potrzeb</a:t>
            </a:r>
          </a:p>
          <a:p>
            <a:pPr lvl="1"/>
            <a:r>
              <a:rPr lang="pl-PL" dirty="0" smtClean="0"/>
              <a:t>Odmowa przyjmowania pokarmów i płynów</a:t>
            </a:r>
            <a:endParaRPr lang="pl-PL" dirty="0"/>
          </a:p>
        </p:txBody>
      </p:sp>
    </p:spTree>
    <p:extLst>
      <p:ext uri="{BB962C8B-B14F-4D97-AF65-F5344CB8AC3E}">
        <p14:creationId xmlns:p14="http://schemas.microsoft.com/office/powerpoint/2010/main" val="2688716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Prezentacja przypadku psychiatrycznego</a:t>
            </a:r>
          </a:p>
        </p:txBody>
      </p:sp>
      <p:sp>
        <p:nvSpPr>
          <p:cNvPr id="3" name="Symbol zastępczy zawartości 2"/>
          <p:cNvSpPr>
            <a:spLocks noGrp="1"/>
          </p:cNvSpPr>
          <p:nvPr>
            <p:ph idx="1"/>
          </p:nvPr>
        </p:nvSpPr>
        <p:spPr/>
        <p:txBody>
          <a:bodyPr>
            <a:normAutofit lnSpcReduction="10000"/>
          </a:bodyPr>
          <a:lstStyle/>
          <a:p>
            <a:pPr marL="0" indent="0">
              <a:buNone/>
            </a:pPr>
            <a:r>
              <a:rPr lang="pl-PL" dirty="0"/>
              <a:t>51 letni mężczyzna pracujący jako kucharz w restauracji, w ostatnich dniach staje się coraz bardziej agresywny, a dotąd był osobą bardzo łagodną. Prawie wcale nie sypia i przez całe noce przebywa poza domem. Zrobił debet na koncie bankowym i nie daje się odwieść od kupna kolejnych zepsutych samochodów. W niemożliwym do zahamowania potoku słów opowiada o swoich przedsięwzięciach, planach na „nowe życie”. W trakcie badania pacjent tracił panowanie nad sobą, krzyczał, że nie jest wariatem i nie musi się przed nikim tłumaczyć. Twierdził, że zwolni się z pracy i będzie naprawiał stare samochody. Spodziewa się z tego tytułu ogromnych zysków, a żona próbuje z zazdrości udaremnić jego </a:t>
            </a:r>
            <a:r>
              <a:rPr lang="pl-PL" dirty="0" smtClean="0"/>
              <a:t>plany.</a:t>
            </a:r>
          </a:p>
          <a:p>
            <a:pPr marL="0" indent="0">
              <a:buNone/>
            </a:pPr>
            <a:endParaRPr lang="pl-PL" dirty="0" smtClean="0"/>
          </a:p>
        </p:txBody>
      </p:sp>
    </p:spTree>
    <p:extLst>
      <p:ext uri="{BB962C8B-B14F-4D97-AF65-F5344CB8AC3E}">
        <p14:creationId xmlns:p14="http://schemas.microsoft.com/office/powerpoint/2010/main" val="2565408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Rozpoznanie wstępne - Zespół </a:t>
            </a:r>
            <a:r>
              <a:rPr lang="pl-PL" sz="2400" b="0" dirty="0" smtClean="0"/>
              <a:t>maniakalny</a:t>
            </a:r>
            <a:endParaRPr lang="pl-PL" sz="2400" b="0" dirty="0"/>
          </a:p>
        </p:txBody>
      </p:sp>
      <p:sp>
        <p:nvSpPr>
          <p:cNvPr id="9" name="Symbol zastępczy tekstu 8"/>
          <p:cNvSpPr>
            <a:spLocks noGrp="1"/>
          </p:cNvSpPr>
          <p:nvPr>
            <p:ph type="body" idx="1"/>
          </p:nvPr>
        </p:nvSpPr>
        <p:spPr/>
        <p:txBody>
          <a:bodyPr/>
          <a:lstStyle/>
          <a:p>
            <a:endParaRPr lang="pl-PL"/>
          </a:p>
        </p:txBody>
      </p:sp>
      <p:sp>
        <p:nvSpPr>
          <p:cNvPr id="6" name="Symbol zastępczy zawartości 5"/>
          <p:cNvSpPr>
            <a:spLocks noGrp="1"/>
          </p:cNvSpPr>
          <p:nvPr>
            <p:ph sz="half" idx="2"/>
          </p:nvPr>
        </p:nvSpPr>
        <p:spPr>
          <a:xfrm>
            <a:off x="457200" y="1419622"/>
            <a:ext cx="4040188" cy="3024336"/>
          </a:xfrm>
        </p:spPr>
        <p:txBody>
          <a:bodyPr>
            <a:normAutofit fontScale="62500" lnSpcReduction="20000"/>
          </a:bodyPr>
          <a:lstStyle/>
          <a:p>
            <a:pPr marL="0" indent="0">
              <a:buNone/>
            </a:pPr>
            <a:r>
              <a:rPr lang="pl-PL" sz="2600" dirty="0">
                <a:solidFill>
                  <a:schemeClr val="tx2"/>
                </a:solidFill>
              </a:rPr>
              <a:t>Objawy podstawowe: </a:t>
            </a:r>
            <a:endParaRPr lang="pl-PL" sz="2600" dirty="0" smtClean="0">
              <a:solidFill>
                <a:schemeClr val="tx2"/>
              </a:solidFill>
            </a:endParaRPr>
          </a:p>
          <a:p>
            <a:r>
              <a:rPr lang="pl-PL" sz="2600" dirty="0" smtClean="0">
                <a:solidFill>
                  <a:schemeClr val="tx2"/>
                </a:solidFill>
              </a:rPr>
              <a:t>Podwyższenie </a:t>
            </a:r>
            <a:r>
              <a:rPr lang="pl-PL" sz="2600" dirty="0">
                <a:solidFill>
                  <a:schemeClr val="tx2"/>
                </a:solidFill>
              </a:rPr>
              <a:t>nastroju lub znaczna drażliwość </a:t>
            </a:r>
            <a:endParaRPr lang="pl-PL" sz="2600" dirty="0" smtClean="0">
              <a:solidFill>
                <a:schemeClr val="tx2"/>
              </a:solidFill>
            </a:endParaRPr>
          </a:p>
          <a:p>
            <a:r>
              <a:rPr lang="pl-PL" sz="2600" dirty="0" smtClean="0">
                <a:solidFill>
                  <a:schemeClr val="tx2"/>
                </a:solidFill>
              </a:rPr>
              <a:t>Podwyższenie </a:t>
            </a:r>
            <a:r>
              <a:rPr lang="pl-PL" sz="2600" dirty="0">
                <a:solidFill>
                  <a:schemeClr val="tx2"/>
                </a:solidFill>
              </a:rPr>
              <a:t>napędu lub niepokój ruchowy </a:t>
            </a:r>
            <a:endParaRPr lang="pl-PL" sz="2600" dirty="0" smtClean="0">
              <a:solidFill>
                <a:schemeClr val="tx2"/>
              </a:solidFill>
            </a:endParaRPr>
          </a:p>
          <a:p>
            <a:r>
              <a:rPr lang="pl-PL" sz="2600" dirty="0" smtClean="0">
                <a:solidFill>
                  <a:schemeClr val="tx2"/>
                </a:solidFill>
              </a:rPr>
              <a:t>Przyspieszenie </a:t>
            </a:r>
            <a:r>
              <a:rPr lang="pl-PL" sz="2600" dirty="0">
                <a:solidFill>
                  <a:schemeClr val="tx2"/>
                </a:solidFill>
              </a:rPr>
              <a:t>toku myślenia aż do gonitwy myślowej </a:t>
            </a:r>
            <a:endParaRPr lang="pl-PL" sz="2600" dirty="0" smtClean="0">
              <a:solidFill>
                <a:schemeClr val="tx2"/>
              </a:solidFill>
            </a:endParaRPr>
          </a:p>
          <a:p>
            <a:endParaRPr lang="pl-PL" dirty="0"/>
          </a:p>
          <a:p>
            <a:pPr marL="0" indent="0">
              <a:buNone/>
            </a:pPr>
            <a:r>
              <a:rPr lang="pl-PL" u="sng" dirty="0" smtClean="0"/>
              <a:t>Objawy </a:t>
            </a:r>
            <a:r>
              <a:rPr lang="pl-PL" u="sng" dirty="0"/>
              <a:t>dodatkowe: </a:t>
            </a:r>
            <a:r>
              <a:rPr lang="pl-PL" dirty="0"/>
              <a:t>znaczna </a:t>
            </a:r>
            <a:r>
              <a:rPr lang="pl-PL" dirty="0" err="1"/>
              <a:t>rozpraszalność</a:t>
            </a:r>
            <a:r>
              <a:rPr lang="pl-PL" dirty="0"/>
              <a:t> uwagi, zaburzenia koncentracji, wzmożenie działań popędowych, zaburzenia aktywności celowej, zaburzenia rytmów biologicznych (zmniejszona potrzeba snu), nastawienie wielkościowe. Mogą występować omamy i urojenia zwykle zgodne z nastrojem.</a:t>
            </a:r>
          </a:p>
        </p:txBody>
      </p:sp>
      <p:sp>
        <p:nvSpPr>
          <p:cNvPr id="10" name="Symbol zastępczy tekstu 9"/>
          <p:cNvSpPr>
            <a:spLocks noGrp="1"/>
          </p:cNvSpPr>
          <p:nvPr>
            <p:ph type="body" sz="quarter" idx="3"/>
          </p:nvPr>
        </p:nvSpPr>
        <p:spPr/>
        <p:txBody>
          <a:bodyPr/>
          <a:lstStyle/>
          <a:p>
            <a:endParaRPr lang="pl-PL"/>
          </a:p>
        </p:txBody>
      </p:sp>
      <p:pic>
        <p:nvPicPr>
          <p:cNvPr id="14" name="Symbol zastępczy zawartości 13"/>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32040" y="1419622"/>
            <a:ext cx="3672408" cy="3023791"/>
          </a:xfrm>
        </p:spPr>
      </p:pic>
    </p:spTree>
    <p:extLst>
      <p:ext uri="{BB962C8B-B14F-4D97-AF65-F5344CB8AC3E}">
        <p14:creationId xmlns:p14="http://schemas.microsoft.com/office/powerpoint/2010/main" val="2532040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maniakalny </a:t>
            </a:r>
            <a:r>
              <a:rPr lang="pl-PL" sz="2400" b="0" dirty="0"/>
              <a:t>– diagnostyka różnicowa</a:t>
            </a:r>
            <a:endParaRPr lang="pl-PL" sz="2400" dirty="0"/>
          </a:p>
        </p:txBody>
      </p:sp>
      <p:sp>
        <p:nvSpPr>
          <p:cNvPr id="8" name="Symbol zastępczy zawartości 7"/>
          <p:cNvSpPr>
            <a:spLocks noGrp="1"/>
          </p:cNvSpPr>
          <p:nvPr>
            <p:ph idx="1"/>
          </p:nvPr>
        </p:nvSpPr>
        <p:spPr/>
        <p:txBody>
          <a:bodyPr/>
          <a:lstStyle/>
          <a:p>
            <a:r>
              <a:rPr lang="pl-PL" dirty="0" smtClean="0"/>
              <a:t>Depresja jednobiegunowa</a:t>
            </a:r>
          </a:p>
          <a:p>
            <a:r>
              <a:rPr lang="pl-PL" dirty="0" smtClean="0"/>
              <a:t>Zaburzenie </a:t>
            </a:r>
            <a:r>
              <a:rPr lang="pl-PL" dirty="0" err="1" smtClean="0"/>
              <a:t>schizoafektywne</a:t>
            </a:r>
            <a:endParaRPr lang="pl-PL" dirty="0" smtClean="0"/>
          </a:p>
          <a:p>
            <a:r>
              <a:rPr lang="pl-PL" dirty="0" smtClean="0"/>
              <a:t>ADHD</a:t>
            </a:r>
          </a:p>
          <a:p>
            <a:r>
              <a:rPr lang="pl-PL" dirty="0" smtClean="0"/>
              <a:t>Zaburzenia osobowości</a:t>
            </a:r>
          </a:p>
          <a:p>
            <a:r>
              <a:rPr lang="pl-PL" dirty="0" smtClean="0"/>
              <a:t>Leki i substancje psychoaktywne (amfetamina, kokaina, GKS, leki o działaniu dopaminergicznym i antycholinergicznym, dopalacze)  </a:t>
            </a:r>
          </a:p>
          <a:p>
            <a:endParaRPr lang="pl-PL" dirty="0"/>
          </a:p>
        </p:txBody>
      </p:sp>
    </p:spTree>
    <p:extLst>
      <p:ext uri="{BB962C8B-B14F-4D97-AF65-F5344CB8AC3E}">
        <p14:creationId xmlns:p14="http://schemas.microsoft.com/office/powerpoint/2010/main" val="2045119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699542"/>
            <a:ext cx="8435280" cy="504056"/>
          </a:xfrm>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maniakalny </a:t>
            </a:r>
            <a:r>
              <a:rPr lang="pl-PL" sz="2400" b="0" dirty="0"/>
              <a:t>– badania dodatkowe </a:t>
            </a:r>
            <a:r>
              <a:rPr lang="pl-PL" sz="1600" b="0" dirty="0"/>
              <a:t>(w zależności od </a:t>
            </a:r>
            <a:r>
              <a:rPr lang="pl-PL" sz="1600" b="0" dirty="0" smtClean="0"/>
              <a:t>obrazu klinicznego</a:t>
            </a:r>
            <a:r>
              <a:rPr lang="pl-PL" sz="1600" b="0" dirty="0"/>
              <a:t>)</a:t>
            </a:r>
            <a:endParaRPr lang="pl-PL" sz="1600" dirty="0"/>
          </a:p>
        </p:txBody>
      </p:sp>
      <p:sp>
        <p:nvSpPr>
          <p:cNvPr id="3" name="Symbol zastępczy zawartości 2"/>
          <p:cNvSpPr>
            <a:spLocks noGrp="1"/>
          </p:cNvSpPr>
          <p:nvPr>
            <p:ph idx="1"/>
          </p:nvPr>
        </p:nvSpPr>
        <p:spPr/>
        <p:txBody>
          <a:bodyPr>
            <a:normAutofit fontScale="77500" lnSpcReduction="20000"/>
          </a:bodyPr>
          <a:lstStyle/>
          <a:p>
            <a:r>
              <a:rPr lang="pl-PL" dirty="0"/>
              <a:t>Badania laboratoryjne</a:t>
            </a:r>
          </a:p>
          <a:p>
            <a:pPr lvl="1"/>
            <a:r>
              <a:rPr lang="pl-PL" dirty="0"/>
              <a:t>morfologia, CRP, mocznik, kreatynina, elektrolity, AST, ALT, bilirubina, glikemia na czczo, </a:t>
            </a:r>
            <a:r>
              <a:rPr lang="pl-PL" dirty="0" err="1"/>
              <a:t>lipidogram</a:t>
            </a:r>
            <a:r>
              <a:rPr lang="pl-PL" dirty="0"/>
              <a:t>, </a:t>
            </a:r>
            <a:r>
              <a:rPr lang="pl-PL" dirty="0" smtClean="0"/>
              <a:t>TSH, CK)</a:t>
            </a:r>
          </a:p>
          <a:p>
            <a:pPr lvl="1"/>
            <a:r>
              <a:rPr lang="pl-PL" dirty="0"/>
              <a:t>p</a:t>
            </a:r>
            <a:r>
              <a:rPr lang="pl-PL" dirty="0" smtClean="0"/>
              <a:t>oziom alkoholu w wydychanym powietrzu</a:t>
            </a:r>
          </a:p>
          <a:p>
            <a:pPr lvl="1"/>
            <a:r>
              <a:rPr lang="pl-PL" dirty="0"/>
              <a:t>t</a:t>
            </a:r>
            <a:r>
              <a:rPr lang="pl-PL" dirty="0" smtClean="0"/>
              <a:t>est panelowy wykrywający substancje psychoaktywne w moczu</a:t>
            </a:r>
            <a:endParaRPr lang="pl-PL" dirty="0"/>
          </a:p>
          <a:p>
            <a:r>
              <a:rPr lang="pl-PL" dirty="0"/>
              <a:t>Badania obrazowe</a:t>
            </a:r>
          </a:p>
          <a:p>
            <a:pPr lvl="1"/>
            <a:r>
              <a:rPr lang="pl-PL" dirty="0"/>
              <a:t>EEG</a:t>
            </a:r>
          </a:p>
          <a:p>
            <a:pPr lvl="1"/>
            <a:r>
              <a:rPr lang="pl-PL" dirty="0"/>
              <a:t>CT</a:t>
            </a:r>
          </a:p>
          <a:p>
            <a:pPr lvl="1"/>
            <a:r>
              <a:rPr lang="pl-PL" dirty="0"/>
              <a:t>MRI</a:t>
            </a:r>
          </a:p>
          <a:p>
            <a:r>
              <a:rPr lang="pl-PL" dirty="0"/>
              <a:t>Konsultacje specjalistyczne</a:t>
            </a:r>
          </a:p>
          <a:p>
            <a:pPr lvl="1"/>
            <a:r>
              <a:rPr lang="pl-PL" dirty="0"/>
              <a:t>endokrynologiczna</a:t>
            </a:r>
          </a:p>
          <a:p>
            <a:pPr lvl="1"/>
            <a:r>
              <a:rPr lang="pl-PL" dirty="0"/>
              <a:t>neurologiczna</a:t>
            </a:r>
          </a:p>
          <a:p>
            <a:pPr lvl="1"/>
            <a:r>
              <a:rPr lang="pl-PL" dirty="0" smtClean="0"/>
              <a:t>toksykologiczna</a:t>
            </a:r>
            <a:endParaRPr lang="pl-PL" dirty="0"/>
          </a:p>
          <a:p>
            <a:endParaRPr lang="pl-PL" dirty="0"/>
          </a:p>
        </p:txBody>
      </p:sp>
    </p:spTree>
    <p:extLst>
      <p:ext uri="{BB962C8B-B14F-4D97-AF65-F5344CB8AC3E}">
        <p14:creationId xmlns:p14="http://schemas.microsoft.com/office/powerpoint/2010/main" val="201624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maniakalny </a:t>
            </a:r>
            <a:r>
              <a:rPr lang="pl-PL" sz="2400" b="0" dirty="0"/>
              <a:t>– leczenie</a:t>
            </a:r>
            <a:endParaRPr lang="pl-PL" sz="2400" dirty="0"/>
          </a:p>
        </p:txBody>
      </p:sp>
      <p:sp>
        <p:nvSpPr>
          <p:cNvPr id="3" name="Symbol zastępczy zawartości 2"/>
          <p:cNvSpPr>
            <a:spLocks noGrp="1"/>
          </p:cNvSpPr>
          <p:nvPr>
            <p:ph idx="1"/>
          </p:nvPr>
        </p:nvSpPr>
        <p:spPr/>
        <p:txBody>
          <a:bodyPr>
            <a:normAutofit/>
          </a:bodyPr>
          <a:lstStyle/>
          <a:p>
            <a:r>
              <a:rPr lang="pl-PL" dirty="0"/>
              <a:t>Farmakoterapia </a:t>
            </a:r>
            <a:r>
              <a:rPr lang="pl-PL" sz="1700" dirty="0" smtClean="0"/>
              <a:t>(stabilizatory nastroju)</a:t>
            </a:r>
            <a:endParaRPr lang="pl-PL" sz="1700" dirty="0"/>
          </a:p>
          <a:p>
            <a:r>
              <a:rPr lang="pl-PL" dirty="0"/>
              <a:t>Psychoterapia </a:t>
            </a:r>
            <a:r>
              <a:rPr lang="pl-PL" sz="1700" dirty="0" smtClean="0"/>
              <a:t>(psychoedukacja, terapia rodzinna, ew. terapia współistniejącego uzależnienia)</a:t>
            </a:r>
            <a:endParaRPr lang="pl-PL" sz="1700" dirty="0"/>
          </a:p>
          <a:p>
            <a:endParaRPr lang="pl-PL" dirty="0" smtClean="0"/>
          </a:p>
          <a:p>
            <a:endParaRPr lang="pl-PL" dirty="0"/>
          </a:p>
          <a:p>
            <a:r>
              <a:rPr lang="pl-PL" dirty="0"/>
              <a:t>Wskazania do hospitalizacji -&gt; Znaczne </a:t>
            </a:r>
            <a:r>
              <a:rPr lang="pl-PL" dirty="0" smtClean="0"/>
              <a:t>nasilenie </a:t>
            </a:r>
            <a:r>
              <a:rPr lang="pl-PL" dirty="0"/>
              <a:t>objawów </a:t>
            </a:r>
            <a:r>
              <a:rPr lang="pl-PL" dirty="0" smtClean="0"/>
              <a:t>maniakalnych, </a:t>
            </a:r>
            <a:r>
              <a:rPr lang="pl-PL" dirty="0"/>
              <a:t>które stanowi zagrożenie dla zdrowia i życia chorego </a:t>
            </a:r>
          </a:p>
          <a:p>
            <a:endParaRPr lang="pl-PL" dirty="0"/>
          </a:p>
        </p:txBody>
      </p:sp>
    </p:spTree>
    <p:extLst>
      <p:ext uri="{BB962C8B-B14F-4D97-AF65-F5344CB8AC3E}">
        <p14:creationId xmlns:p14="http://schemas.microsoft.com/office/powerpoint/2010/main" val="236896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fontScale="90000"/>
          </a:bodyPr>
          <a:lstStyle/>
          <a:p>
            <a:r>
              <a:rPr lang="pl-PL" b="0" dirty="0"/>
              <a:t/>
            </a:r>
            <a:br>
              <a:rPr lang="pl-PL" b="0" dirty="0"/>
            </a:br>
            <a:r>
              <a:rPr lang="pl-PL" sz="3100" b="0" dirty="0"/>
              <a:t>Pobudzenie </a:t>
            </a:r>
            <a:endParaRPr lang="pl-PL" sz="3100" dirty="0"/>
          </a:p>
        </p:txBody>
      </p:sp>
      <p:sp>
        <p:nvSpPr>
          <p:cNvPr id="8" name="Symbol zastępczy zawartości 7"/>
          <p:cNvSpPr>
            <a:spLocks noGrp="1"/>
          </p:cNvSpPr>
          <p:nvPr>
            <p:ph idx="1"/>
          </p:nvPr>
        </p:nvSpPr>
        <p:spPr>
          <a:xfrm>
            <a:off x="457200" y="1203598"/>
            <a:ext cx="8229600" cy="3240360"/>
          </a:xfrm>
        </p:spPr>
        <p:txBody>
          <a:bodyPr>
            <a:normAutofit fontScale="92500" lnSpcReduction="10000"/>
          </a:bodyPr>
          <a:lstStyle/>
          <a:p>
            <a:endParaRPr lang="pl-PL" dirty="0"/>
          </a:p>
          <a:p>
            <a:pPr marL="0" indent="0">
              <a:buNone/>
            </a:pPr>
            <a:r>
              <a:rPr lang="pl-PL" dirty="0"/>
              <a:t>Różnego stopnia zwiększenie szybkości i nasilenia zmienności form aktywności motorycznej tj. ogólnej ruchliwości, mimiki, gestykulacji, ruchów lokomocyjnych, wypowiedzi. </a:t>
            </a:r>
          </a:p>
          <a:p>
            <a:pPr marL="0" indent="0">
              <a:buNone/>
            </a:pPr>
            <a:r>
              <a:rPr lang="pl-PL" dirty="0"/>
              <a:t>•Niepokój ruchowy – nasilona postać pobudzenia, brak możliwości wyciszenia się. W skrajnym pobudzeniu aktywność staje się bezproduktywna. </a:t>
            </a:r>
          </a:p>
          <a:p>
            <a:pPr marL="0" indent="0">
              <a:buNone/>
            </a:pPr>
            <a:r>
              <a:rPr lang="pl-PL" dirty="0"/>
              <a:t>•</a:t>
            </a:r>
            <a:r>
              <a:rPr lang="pl-PL" i="1" dirty="0"/>
              <a:t>Raptus – </a:t>
            </a:r>
            <a:r>
              <a:rPr lang="pl-PL" dirty="0"/>
              <a:t>nagły, gwałtowny wybuch pobudzenia przerywający stan osłupienia. </a:t>
            </a:r>
          </a:p>
          <a:p>
            <a:pPr marL="0" indent="0">
              <a:buNone/>
            </a:pPr>
            <a:r>
              <a:rPr lang="pl-PL" dirty="0"/>
              <a:t>•Pobudzenie w różnych zaburzeniach psychicznych: </a:t>
            </a:r>
          </a:p>
          <a:p>
            <a:pPr marL="0" indent="0">
              <a:buNone/>
            </a:pPr>
            <a:r>
              <a:rPr lang="pl-PL" dirty="0" smtClean="0"/>
              <a:t>maniakalne</a:t>
            </a:r>
            <a:r>
              <a:rPr lang="pl-PL" dirty="0"/>
              <a:t>, psychotyczne, katatoniczne, reaktywne, organiczne, związane z używaniem SPA. </a:t>
            </a:r>
          </a:p>
        </p:txBody>
      </p:sp>
    </p:spTree>
    <p:extLst>
      <p:ext uri="{BB962C8B-B14F-4D97-AF65-F5344CB8AC3E}">
        <p14:creationId xmlns:p14="http://schemas.microsoft.com/office/powerpoint/2010/main" val="3637489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Prezentacja przypadku psychiatrycznego</a:t>
            </a:r>
          </a:p>
        </p:txBody>
      </p:sp>
      <p:sp>
        <p:nvSpPr>
          <p:cNvPr id="8" name="Symbol zastępczy zawartości 7"/>
          <p:cNvSpPr>
            <a:spLocks noGrp="1"/>
          </p:cNvSpPr>
          <p:nvPr>
            <p:ph idx="1"/>
          </p:nvPr>
        </p:nvSpPr>
        <p:spPr/>
        <p:txBody>
          <a:bodyPr>
            <a:normAutofit/>
          </a:bodyPr>
          <a:lstStyle/>
          <a:p>
            <a:pPr marL="0" indent="0">
              <a:buNone/>
            </a:pPr>
            <a:r>
              <a:rPr lang="pl-PL" dirty="0"/>
              <a:t>22 – letni mężczyzna zmienił się w czasie ostatnich 2 miesięcy. Stał się bardzo nieufny, czuje się atakowany i czasem mówi niedorzecznie, „bez sensu”, „od rzeczy”. Twierdził, że otrzymuje wiadomości od obcych sił i musi wykonywać czynności jakie są mu nakazywane. Czuje się jak zdalnie sterowany. Podczas badania był bardzo zaniepokojony. Nie mógł spokojnie siedzieć ani skoncentrować się na rozmowie. Czasem zupełnie nieadekwatnie odpowiadał na pytania. Prawidłowo podawał datę, dane personalne. W czasie rozmowy 2 razy przerywał rozmowę i odwracał się za siebie, ponieważ usłyszał, że ktoś nazwał go idiotą, bo siedzi spowiada się </a:t>
            </a:r>
            <a:r>
              <a:rPr lang="pl-PL" dirty="0" smtClean="0"/>
              <a:t>konowałowi.</a:t>
            </a:r>
          </a:p>
          <a:p>
            <a:pPr marL="0" indent="0">
              <a:buNone/>
            </a:pPr>
            <a:endParaRPr lang="pl-PL" dirty="0" smtClean="0"/>
          </a:p>
        </p:txBody>
      </p:sp>
    </p:spTree>
    <p:extLst>
      <p:ext uri="{BB962C8B-B14F-4D97-AF65-F5344CB8AC3E}">
        <p14:creationId xmlns:p14="http://schemas.microsoft.com/office/powerpoint/2010/main" val="274138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Rozpoznanie wstępne - Zespół </a:t>
            </a:r>
            <a:r>
              <a:rPr lang="pl-PL" sz="2400" b="0" dirty="0" smtClean="0"/>
              <a:t>paranoidalny</a:t>
            </a:r>
            <a:endParaRPr lang="pl-PL" sz="2400" b="0" dirty="0"/>
          </a:p>
        </p:txBody>
      </p:sp>
      <p:sp>
        <p:nvSpPr>
          <p:cNvPr id="5" name="Symbol zastępczy tekstu 4"/>
          <p:cNvSpPr>
            <a:spLocks noGrp="1"/>
          </p:cNvSpPr>
          <p:nvPr>
            <p:ph type="body" idx="1"/>
          </p:nvPr>
        </p:nvSpPr>
        <p:spPr/>
        <p:txBody>
          <a:bodyPr/>
          <a:lstStyle/>
          <a:p>
            <a:endParaRPr lang="pl-PL"/>
          </a:p>
        </p:txBody>
      </p:sp>
      <p:sp>
        <p:nvSpPr>
          <p:cNvPr id="6" name="Symbol zastępczy zawartości 5"/>
          <p:cNvSpPr>
            <a:spLocks noGrp="1"/>
          </p:cNvSpPr>
          <p:nvPr>
            <p:ph sz="half" idx="2"/>
          </p:nvPr>
        </p:nvSpPr>
        <p:spPr>
          <a:xfrm>
            <a:off x="457200" y="1419622"/>
            <a:ext cx="4040188" cy="3024336"/>
          </a:xfrm>
        </p:spPr>
        <p:txBody>
          <a:bodyPr>
            <a:normAutofit lnSpcReduction="10000"/>
          </a:bodyPr>
          <a:lstStyle/>
          <a:p>
            <a:pPr marL="0" indent="0">
              <a:buNone/>
            </a:pPr>
            <a:r>
              <a:rPr lang="pl-PL" dirty="0">
                <a:solidFill>
                  <a:schemeClr val="tx2"/>
                </a:solidFill>
              </a:rPr>
              <a:t>Objawy podstawowe</a:t>
            </a:r>
            <a:r>
              <a:rPr lang="pl-PL" dirty="0" smtClean="0">
                <a:solidFill>
                  <a:schemeClr val="tx2"/>
                </a:solidFill>
              </a:rPr>
              <a:t>:</a:t>
            </a:r>
          </a:p>
          <a:p>
            <a:pPr marL="0" indent="0">
              <a:buNone/>
            </a:pPr>
            <a:r>
              <a:rPr lang="pl-PL" dirty="0" smtClean="0">
                <a:solidFill>
                  <a:schemeClr val="tx2"/>
                </a:solidFill>
              </a:rPr>
              <a:t>• </a:t>
            </a:r>
            <a:r>
              <a:rPr lang="pl-PL" dirty="0">
                <a:solidFill>
                  <a:schemeClr val="tx2"/>
                </a:solidFill>
              </a:rPr>
              <a:t>Urojenia nieusystematyzowane (odsłonięcia, owładnięcia, oddziaływania) </a:t>
            </a:r>
            <a:endParaRPr lang="pl-PL" dirty="0" smtClean="0">
              <a:solidFill>
                <a:schemeClr val="tx2"/>
              </a:solidFill>
            </a:endParaRPr>
          </a:p>
          <a:p>
            <a:pPr marL="0" indent="0">
              <a:buNone/>
            </a:pPr>
            <a:r>
              <a:rPr lang="pl-PL" dirty="0" smtClean="0">
                <a:solidFill>
                  <a:schemeClr val="tx2"/>
                </a:solidFill>
              </a:rPr>
              <a:t>• </a:t>
            </a:r>
            <a:r>
              <a:rPr lang="pl-PL" dirty="0">
                <a:solidFill>
                  <a:schemeClr val="tx2"/>
                </a:solidFill>
              </a:rPr>
              <a:t>Omamy lub omamy </a:t>
            </a:r>
            <a:r>
              <a:rPr lang="pl-PL" dirty="0" smtClean="0">
                <a:solidFill>
                  <a:schemeClr val="tx2"/>
                </a:solidFill>
              </a:rPr>
              <a:t>rzekome</a:t>
            </a:r>
          </a:p>
          <a:p>
            <a:pPr marL="0" indent="0">
              <a:buNone/>
            </a:pPr>
            <a:r>
              <a:rPr lang="pl-PL" dirty="0" smtClean="0">
                <a:solidFill>
                  <a:schemeClr val="tx2"/>
                </a:solidFill>
              </a:rPr>
              <a:t> </a:t>
            </a:r>
            <a:r>
              <a:rPr lang="pl-PL" dirty="0">
                <a:solidFill>
                  <a:schemeClr val="tx2"/>
                </a:solidFill>
              </a:rPr>
              <a:t>(zwykle słuchowe) </a:t>
            </a:r>
          </a:p>
          <a:p>
            <a:pPr marL="0" indent="0">
              <a:buNone/>
            </a:pPr>
            <a:endParaRPr lang="pl-PL" dirty="0"/>
          </a:p>
          <a:p>
            <a:pPr marL="0" indent="0">
              <a:buNone/>
            </a:pPr>
            <a:r>
              <a:rPr lang="pl-PL" dirty="0"/>
              <a:t>Zespół paranoidalny =  </a:t>
            </a:r>
            <a:endParaRPr lang="pl-PL" dirty="0" smtClean="0"/>
          </a:p>
          <a:p>
            <a:pPr marL="0" indent="0">
              <a:buNone/>
            </a:pPr>
            <a:r>
              <a:rPr lang="pl-PL" dirty="0" smtClean="0"/>
              <a:t>schizofrenia </a:t>
            </a:r>
            <a:r>
              <a:rPr lang="pl-PL" dirty="0"/>
              <a:t>paranoidalna</a:t>
            </a:r>
          </a:p>
        </p:txBody>
      </p:sp>
      <p:sp>
        <p:nvSpPr>
          <p:cNvPr id="7" name="Symbol zastępczy tekstu 6"/>
          <p:cNvSpPr>
            <a:spLocks noGrp="1"/>
          </p:cNvSpPr>
          <p:nvPr>
            <p:ph type="body" sz="quarter" idx="3"/>
          </p:nvPr>
        </p:nvSpPr>
        <p:spPr/>
        <p:txBody>
          <a:bodyPr/>
          <a:lstStyle/>
          <a:p>
            <a:endParaRPr lang="pl-PL"/>
          </a:p>
        </p:txBody>
      </p:sp>
      <p:pic>
        <p:nvPicPr>
          <p:cNvPr id="9" name="Symbol zastępczy zawartości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45025" y="1419622"/>
            <a:ext cx="4041775" cy="2971946"/>
          </a:xfrm>
        </p:spPr>
      </p:pic>
    </p:spTree>
    <p:extLst>
      <p:ext uri="{BB962C8B-B14F-4D97-AF65-F5344CB8AC3E}">
        <p14:creationId xmlns:p14="http://schemas.microsoft.com/office/powerpoint/2010/main" val="57088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paranoidalny </a:t>
            </a:r>
            <a:r>
              <a:rPr lang="pl-PL" sz="2400" b="0" dirty="0"/>
              <a:t>– diagnostyka różnicowa</a:t>
            </a:r>
            <a:endParaRPr lang="pl-PL" sz="2400" dirty="0"/>
          </a:p>
        </p:txBody>
      </p:sp>
      <p:sp>
        <p:nvSpPr>
          <p:cNvPr id="8" name="Symbol zastępczy zawartości 7"/>
          <p:cNvSpPr>
            <a:spLocks noGrp="1"/>
          </p:cNvSpPr>
          <p:nvPr>
            <p:ph idx="1"/>
          </p:nvPr>
        </p:nvSpPr>
        <p:spPr/>
        <p:txBody>
          <a:bodyPr/>
          <a:lstStyle/>
          <a:p>
            <a:r>
              <a:rPr lang="pl-PL" dirty="0" smtClean="0"/>
              <a:t>Ostre i przemijające zaburzenia psychotyczne</a:t>
            </a:r>
          </a:p>
          <a:p>
            <a:r>
              <a:rPr lang="pl-PL" dirty="0" smtClean="0"/>
              <a:t>Zaburzenie </a:t>
            </a:r>
            <a:r>
              <a:rPr lang="pl-PL" dirty="0" err="1" smtClean="0"/>
              <a:t>schizoafektywne</a:t>
            </a:r>
            <a:endParaRPr lang="pl-PL" dirty="0" smtClean="0"/>
          </a:p>
          <a:p>
            <a:r>
              <a:rPr lang="pl-PL" dirty="0" smtClean="0"/>
              <a:t>Zaburzenia urojeniowe</a:t>
            </a:r>
          </a:p>
          <a:p>
            <a:r>
              <a:rPr lang="pl-PL" dirty="0" smtClean="0"/>
              <a:t>Zaburzenia osobowości</a:t>
            </a:r>
          </a:p>
          <a:p>
            <a:r>
              <a:rPr lang="pl-PL" dirty="0" smtClean="0"/>
              <a:t>Substancje psychoaktywne (narkotyki, dopalacze)</a:t>
            </a:r>
          </a:p>
          <a:p>
            <a:endParaRPr lang="pl-PL" dirty="0" smtClean="0"/>
          </a:p>
        </p:txBody>
      </p:sp>
    </p:spTree>
    <p:extLst>
      <p:ext uri="{BB962C8B-B14F-4D97-AF65-F5344CB8AC3E}">
        <p14:creationId xmlns:p14="http://schemas.microsoft.com/office/powerpoint/2010/main" val="307812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b="0" dirty="0"/>
              <a:t>Algorytm postępowania diagnostyczno-terapeutycznego</a:t>
            </a:r>
            <a:br>
              <a:rPr lang="pl-PL" b="0" dirty="0"/>
            </a:br>
            <a:r>
              <a:rPr lang="pl-PL" b="0" dirty="0"/>
              <a:t>Zespół </a:t>
            </a:r>
            <a:r>
              <a:rPr lang="pl-PL" b="0" dirty="0" smtClean="0"/>
              <a:t>paranoidalny </a:t>
            </a:r>
            <a:r>
              <a:rPr lang="pl-PL" b="0" dirty="0"/>
              <a:t>– badania dodatkowe </a:t>
            </a:r>
            <a:r>
              <a:rPr lang="pl-PL" sz="1600" b="0" dirty="0"/>
              <a:t>(w zależności od obrazu klinicznego)</a:t>
            </a:r>
            <a:endParaRPr lang="pl-PL" sz="1600" dirty="0"/>
          </a:p>
        </p:txBody>
      </p:sp>
      <p:sp>
        <p:nvSpPr>
          <p:cNvPr id="3" name="Symbol zastępczy zawartości 2"/>
          <p:cNvSpPr>
            <a:spLocks noGrp="1"/>
          </p:cNvSpPr>
          <p:nvPr>
            <p:ph idx="1"/>
          </p:nvPr>
        </p:nvSpPr>
        <p:spPr/>
        <p:txBody>
          <a:bodyPr>
            <a:normAutofit fontScale="85000" lnSpcReduction="20000"/>
          </a:bodyPr>
          <a:lstStyle/>
          <a:p>
            <a:r>
              <a:rPr lang="pl-PL" dirty="0"/>
              <a:t>Badania laboratoryjne</a:t>
            </a:r>
          </a:p>
          <a:p>
            <a:pPr lvl="1"/>
            <a:r>
              <a:rPr lang="pl-PL" dirty="0"/>
              <a:t>morfologia, CRP, mocznik, kreatynina, elektrolity, AST, ALT, bilirubina, glikemia na czczo, </a:t>
            </a:r>
            <a:r>
              <a:rPr lang="pl-PL" dirty="0" err="1"/>
              <a:t>lipidogram</a:t>
            </a:r>
            <a:r>
              <a:rPr lang="pl-PL" dirty="0"/>
              <a:t>, </a:t>
            </a:r>
            <a:r>
              <a:rPr lang="pl-PL" dirty="0" smtClean="0"/>
              <a:t>TSH, CK</a:t>
            </a:r>
            <a:r>
              <a:rPr lang="pl-PL" dirty="0"/>
              <a:t>)</a:t>
            </a:r>
          </a:p>
          <a:p>
            <a:pPr lvl="1"/>
            <a:r>
              <a:rPr lang="pl-PL" dirty="0"/>
              <a:t>poziom alkoholu w wydychanym powietrzu</a:t>
            </a:r>
          </a:p>
          <a:p>
            <a:pPr lvl="1"/>
            <a:r>
              <a:rPr lang="pl-PL" dirty="0"/>
              <a:t>test panelowy wykrywający substancje psychoaktywne w moczu</a:t>
            </a:r>
          </a:p>
          <a:p>
            <a:r>
              <a:rPr lang="pl-PL" dirty="0"/>
              <a:t>Badania obrazowe</a:t>
            </a:r>
          </a:p>
          <a:p>
            <a:pPr lvl="1"/>
            <a:r>
              <a:rPr lang="pl-PL" dirty="0"/>
              <a:t>EEG</a:t>
            </a:r>
          </a:p>
          <a:p>
            <a:pPr lvl="1"/>
            <a:r>
              <a:rPr lang="pl-PL" dirty="0"/>
              <a:t>CT</a:t>
            </a:r>
          </a:p>
          <a:p>
            <a:pPr lvl="1"/>
            <a:r>
              <a:rPr lang="pl-PL" dirty="0"/>
              <a:t>MRI</a:t>
            </a:r>
          </a:p>
          <a:p>
            <a:r>
              <a:rPr lang="pl-PL" dirty="0"/>
              <a:t>Konsultacje </a:t>
            </a:r>
            <a:r>
              <a:rPr lang="pl-PL" dirty="0" smtClean="0"/>
              <a:t>specjalistyczne</a:t>
            </a:r>
            <a:endParaRPr lang="pl-PL" dirty="0"/>
          </a:p>
          <a:p>
            <a:pPr lvl="1"/>
            <a:r>
              <a:rPr lang="pl-PL" dirty="0"/>
              <a:t>neurologiczna</a:t>
            </a:r>
          </a:p>
          <a:p>
            <a:pPr lvl="1"/>
            <a:r>
              <a:rPr lang="pl-PL" dirty="0"/>
              <a:t>toksykologiczna</a:t>
            </a:r>
          </a:p>
          <a:p>
            <a:endParaRPr lang="pl-PL" dirty="0"/>
          </a:p>
        </p:txBody>
      </p:sp>
    </p:spTree>
    <p:extLst>
      <p:ext uri="{BB962C8B-B14F-4D97-AF65-F5344CB8AC3E}">
        <p14:creationId xmlns:p14="http://schemas.microsoft.com/office/powerpoint/2010/main" val="3278963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paranoidalny </a:t>
            </a:r>
            <a:r>
              <a:rPr lang="pl-PL" sz="2400" b="0" dirty="0"/>
              <a:t>– leczenie</a:t>
            </a:r>
            <a:endParaRPr lang="pl-PL" sz="2400" dirty="0"/>
          </a:p>
        </p:txBody>
      </p:sp>
      <p:sp>
        <p:nvSpPr>
          <p:cNvPr id="3" name="Symbol zastępczy zawartości 2"/>
          <p:cNvSpPr>
            <a:spLocks noGrp="1"/>
          </p:cNvSpPr>
          <p:nvPr>
            <p:ph idx="1"/>
          </p:nvPr>
        </p:nvSpPr>
        <p:spPr/>
        <p:txBody>
          <a:bodyPr/>
          <a:lstStyle/>
          <a:p>
            <a:r>
              <a:rPr lang="pl-PL" dirty="0"/>
              <a:t>Farmakoterapia </a:t>
            </a:r>
            <a:r>
              <a:rPr lang="pl-PL" sz="1700" dirty="0" smtClean="0"/>
              <a:t>(leki </a:t>
            </a:r>
            <a:r>
              <a:rPr lang="pl-PL" sz="1700" dirty="0" err="1" smtClean="0"/>
              <a:t>przeciwpsychotyczne</a:t>
            </a:r>
            <a:r>
              <a:rPr lang="pl-PL" sz="1700" dirty="0" smtClean="0"/>
              <a:t>)</a:t>
            </a:r>
            <a:endParaRPr lang="pl-PL" sz="1700" dirty="0"/>
          </a:p>
          <a:p>
            <a:r>
              <a:rPr lang="pl-PL" dirty="0"/>
              <a:t>Psychoterapia </a:t>
            </a:r>
            <a:r>
              <a:rPr lang="pl-PL" sz="1700" dirty="0"/>
              <a:t>(psychoedukacja</a:t>
            </a:r>
            <a:r>
              <a:rPr lang="pl-PL" sz="1700" dirty="0" smtClean="0"/>
              <a:t>, rehabilitacja społeczna i środowiskowa)</a:t>
            </a:r>
            <a:endParaRPr lang="pl-PL" sz="1700" dirty="0"/>
          </a:p>
          <a:p>
            <a:endParaRPr lang="pl-PL" dirty="0"/>
          </a:p>
          <a:p>
            <a:endParaRPr lang="pl-PL" dirty="0"/>
          </a:p>
          <a:p>
            <a:r>
              <a:rPr lang="pl-PL" dirty="0"/>
              <a:t>Wskazania do hospitalizacji -&gt; Znaczne </a:t>
            </a:r>
            <a:r>
              <a:rPr lang="pl-PL" dirty="0" smtClean="0"/>
              <a:t>nasilenie objawów psychotycznych i/lub dezorganizacji zachowania, </a:t>
            </a:r>
            <a:r>
              <a:rPr lang="pl-PL" dirty="0"/>
              <a:t>które stanowi zagrożenie dla zdrowia i życia chorego </a:t>
            </a:r>
          </a:p>
          <a:p>
            <a:endParaRPr lang="pl-PL" dirty="0"/>
          </a:p>
        </p:txBody>
      </p:sp>
    </p:spTree>
    <p:extLst>
      <p:ext uri="{BB962C8B-B14F-4D97-AF65-F5344CB8AC3E}">
        <p14:creationId xmlns:p14="http://schemas.microsoft.com/office/powerpoint/2010/main" val="3293454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Prezentacja przypadku psychiatrycznego</a:t>
            </a:r>
          </a:p>
        </p:txBody>
      </p:sp>
      <p:sp>
        <p:nvSpPr>
          <p:cNvPr id="3" name="Symbol zastępczy zawartości 2"/>
          <p:cNvSpPr>
            <a:spLocks noGrp="1"/>
          </p:cNvSpPr>
          <p:nvPr>
            <p:ph idx="1"/>
          </p:nvPr>
        </p:nvSpPr>
        <p:spPr/>
        <p:txBody>
          <a:bodyPr>
            <a:normAutofit/>
          </a:bodyPr>
          <a:lstStyle/>
          <a:p>
            <a:pPr marL="0" indent="0">
              <a:buNone/>
            </a:pPr>
            <a:r>
              <a:rPr lang="pl-PL" dirty="0"/>
              <a:t>63 –letni ogrodnik od 2 lat ma problemy z pamięcią, początkowo były nieznaczne, ale obecnie stają się coraz silniejsze. Zapominał o sprawach, które przed chwilą szczegółowo omawiali, stale szukał kluczy od mieszkania, dokumentów. Od kilku miesięcy stale pyta o aktualną datę, nie potrafi dotrzymać ustalonych terminów. Nie pamięta nazwisk sąsiadów i pracowników. Pozwolił przedstawicielowi handlowemu sprzedać sobie 6 kołder, mimo że zamówił tylko 1.Podczas urlopu wielokrotnie nie potrafił odnaleźć drogi do hotelu. Nie radzi sobie z praca ogrodnika, która wykonuje od 40 lat. Musiał iść na zwolnienie lekarskie. </a:t>
            </a:r>
            <a:endParaRPr lang="pl-PL" dirty="0" smtClean="0"/>
          </a:p>
          <a:p>
            <a:pPr marL="0" indent="0">
              <a:buNone/>
            </a:pPr>
            <a:endParaRPr lang="pl-PL" dirty="0" smtClean="0"/>
          </a:p>
        </p:txBody>
      </p:sp>
    </p:spTree>
    <p:extLst>
      <p:ext uri="{BB962C8B-B14F-4D97-AF65-F5344CB8AC3E}">
        <p14:creationId xmlns:p14="http://schemas.microsoft.com/office/powerpoint/2010/main" val="6706797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Zespół otępienny</a:t>
            </a:r>
          </a:p>
        </p:txBody>
      </p:sp>
      <p:sp>
        <p:nvSpPr>
          <p:cNvPr id="3" name="Symbol zastępczy zawartości 2"/>
          <p:cNvSpPr>
            <a:spLocks noGrp="1"/>
          </p:cNvSpPr>
          <p:nvPr>
            <p:ph idx="1"/>
          </p:nvPr>
        </p:nvSpPr>
        <p:spPr/>
        <p:txBody>
          <a:bodyPr>
            <a:normAutofit fontScale="92500" lnSpcReduction="20000"/>
          </a:bodyPr>
          <a:lstStyle/>
          <a:p>
            <a:pPr marL="0" indent="0">
              <a:buNone/>
            </a:pPr>
            <a:r>
              <a:rPr lang="pl-PL" b="1" dirty="0">
                <a:solidFill>
                  <a:schemeClr val="tx2"/>
                </a:solidFill>
              </a:rPr>
              <a:t>Globalny, trwały spadek sprawności intelektualnej w  następstwie rozlanego, nieodwracalnego uszkodzenia  mózgu. </a:t>
            </a:r>
            <a:endParaRPr lang="pl-PL" b="1" dirty="0" smtClean="0">
              <a:solidFill>
                <a:schemeClr val="tx2"/>
              </a:solidFill>
            </a:endParaRPr>
          </a:p>
          <a:p>
            <a:pPr marL="0" indent="0">
              <a:buNone/>
            </a:pPr>
            <a:r>
              <a:rPr lang="pl-PL" dirty="0" smtClean="0"/>
              <a:t>Typowe </a:t>
            </a:r>
            <a:r>
              <a:rPr lang="pl-PL" dirty="0"/>
              <a:t>objawy to narastające ograniczenia: </a:t>
            </a:r>
            <a:endParaRPr lang="pl-PL" dirty="0" smtClean="0"/>
          </a:p>
          <a:p>
            <a:pPr marL="0" indent="0">
              <a:buNone/>
            </a:pPr>
            <a:r>
              <a:rPr lang="pl-PL" dirty="0" smtClean="0"/>
              <a:t>• </a:t>
            </a:r>
            <a:r>
              <a:rPr lang="pl-PL" dirty="0"/>
              <a:t>pamięci i uczenia się </a:t>
            </a:r>
            <a:endParaRPr lang="pl-PL" dirty="0" smtClean="0"/>
          </a:p>
          <a:p>
            <a:pPr marL="0" indent="0">
              <a:buNone/>
            </a:pPr>
            <a:r>
              <a:rPr lang="pl-PL" dirty="0" smtClean="0"/>
              <a:t>• </a:t>
            </a:r>
            <a:r>
              <a:rPr lang="pl-PL" dirty="0"/>
              <a:t>zdolności rozumowania, liczenia, abstrahowania, pojmowania nowych sytuacji, planowania działań </a:t>
            </a:r>
            <a:endParaRPr lang="pl-PL" dirty="0" smtClean="0"/>
          </a:p>
          <a:p>
            <a:pPr marL="0" indent="0">
              <a:buNone/>
            </a:pPr>
            <a:r>
              <a:rPr lang="pl-PL" dirty="0" smtClean="0"/>
              <a:t>• </a:t>
            </a:r>
            <a:r>
              <a:rPr lang="pl-PL" dirty="0"/>
              <a:t>kompetencji językowej i komunikacyjnej </a:t>
            </a:r>
            <a:endParaRPr lang="pl-PL" dirty="0" smtClean="0"/>
          </a:p>
          <a:p>
            <a:pPr marL="0" indent="0">
              <a:buNone/>
            </a:pPr>
            <a:r>
              <a:rPr lang="pl-PL" dirty="0" smtClean="0"/>
              <a:t>• </a:t>
            </a:r>
            <a:r>
              <a:rPr lang="pl-PL" dirty="0"/>
              <a:t>orientacji w czasie, przestrzeni, sytuacji, własnej tożsamości (zaawansowane </a:t>
            </a:r>
            <a:r>
              <a:rPr lang="pl-PL" dirty="0" smtClean="0"/>
              <a:t>stadium).</a:t>
            </a:r>
          </a:p>
          <a:p>
            <a:pPr marL="0" indent="0">
              <a:buNone/>
            </a:pPr>
            <a:r>
              <a:rPr lang="pl-PL" dirty="0" smtClean="0"/>
              <a:t>Ponadto </a:t>
            </a:r>
            <a:r>
              <a:rPr lang="pl-PL" dirty="0"/>
              <a:t>regułą są zmiany uczuciowości i motywacji  skutkujące zmianami osobowości i postępującym spadkiem samodzielności.</a:t>
            </a:r>
          </a:p>
        </p:txBody>
      </p:sp>
    </p:spTree>
    <p:extLst>
      <p:ext uri="{BB962C8B-B14F-4D97-AF65-F5344CB8AC3E}">
        <p14:creationId xmlns:p14="http://schemas.microsoft.com/office/powerpoint/2010/main" val="3644552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otępienny </a:t>
            </a:r>
            <a:r>
              <a:rPr lang="pl-PL" sz="2400" b="0" dirty="0"/>
              <a:t>– diagnostyka różnicowa</a:t>
            </a:r>
            <a:endParaRPr lang="pl-PL" sz="2400" dirty="0"/>
          </a:p>
        </p:txBody>
      </p:sp>
      <p:sp>
        <p:nvSpPr>
          <p:cNvPr id="4" name="Symbol zastępczy tekstu 3"/>
          <p:cNvSpPr>
            <a:spLocks noGrp="1"/>
          </p:cNvSpPr>
          <p:nvPr>
            <p:ph type="body" idx="1"/>
          </p:nvPr>
        </p:nvSpPr>
        <p:spPr/>
        <p:txBody>
          <a:bodyPr/>
          <a:lstStyle/>
          <a:p>
            <a:endParaRPr lang="pl-PL"/>
          </a:p>
        </p:txBody>
      </p:sp>
      <p:sp>
        <p:nvSpPr>
          <p:cNvPr id="3" name="Symbol zastępczy zawartości 2"/>
          <p:cNvSpPr>
            <a:spLocks noGrp="1"/>
          </p:cNvSpPr>
          <p:nvPr>
            <p:ph sz="half" idx="2"/>
          </p:nvPr>
        </p:nvSpPr>
        <p:spPr>
          <a:xfrm>
            <a:off x="457200" y="1419622"/>
            <a:ext cx="4040188" cy="3024336"/>
          </a:xfrm>
        </p:spPr>
        <p:txBody>
          <a:bodyPr>
            <a:normAutofit fontScale="92500" lnSpcReduction="20000"/>
          </a:bodyPr>
          <a:lstStyle/>
          <a:p>
            <a:r>
              <a:rPr lang="pl-PL" dirty="0" smtClean="0"/>
              <a:t>Fizjologiczne starzenie się</a:t>
            </a:r>
          </a:p>
          <a:p>
            <a:r>
              <a:rPr lang="pl-PL" dirty="0" err="1" smtClean="0"/>
              <a:t>Zaburznie</a:t>
            </a:r>
            <a:r>
              <a:rPr lang="pl-PL" dirty="0" smtClean="0"/>
              <a:t> </a:t>
            </a:r>
            <a:r>
              <a:rPr lang="pl-PL" dirty="0" err="1" smtClean="0"/>
              <a:t>psychcizne</a:t>
            </a:r>
            <a:r>
              <a:rPr lang="pl-PL" dirty="0" smtClean="0"/>
              <a:t> (depresja)</a:t>
            </a:r>
          </a:p>
          <a:p>
            <a:r>
              <a:rPr lang="pl-PL" dirty="0" smtClean="0"/>
              <a:t>Zaburzenia świadomości (majaczenie)</a:t>
            </a:r>
          </a:p>
          <a:p>
            <a:r>
              <a:rPr lang="pl-PL" dirty="0" smtClean="0"/>
              <a:t>Niepełnosprawność intelektualna</a:t>
            </a:r>
          </a:p>
          <a:p>
            <a:r>
              <a:rPr lang="pl-PL" dirty="0" smtClean="0"/>
              <a:t>Jatrogenne zaburzenia psychiczne spowodowane używaniem leków</a:t>
            </a:r>
          </a:p>
          <a:p>
            <a:r>
              <a:rPr lang="pl-PL" dirty="0" smtClean="0"/>
              <a:t>Stany obniżenia funkcji poznawczych spowodowane brakiem stymulacji z otoczenia i niskim wykształceniem</a:t>
            </a:r>
          </a:p>
        </p:txBody>
      </p:sp>
      <p:sp>
        <p:nvSpPr>
          <p:cNvPr id="5" name="Symbol zastępczy tekstu 4"/>
          <p:cNvSpPr>
            <a:spLocks noGrp="1"/>
          </p:cNvSpPr>
          <p:nvPr>
            <p:ph type="body" sz="quarter" idx="3"/>
          </p:nvPr>
        </p:nvSpPr>
        <p:spPr/>
        <p:txBody>
          <a:bodyPr/>
          <a:lstStyle/>
          <a:p>
            <a:endParaRPr lang="pl-PL" dirty="0"/>
          </a:p>
        </p:txBody>
      </p:sp>
      <p:sp>
        <p:nvSpPr>
          <p:cNvPr id="6" name="Symbol zastępczy zawartości 5"/>
          <p:cNvSpPr>
            <a:spLocks noGrp="1"/>
          </p:cNvSpPr>
          <p:nvPr>
            <p:ph sz="quarter" idx="4"/>
          </p:nvPr>
        </p:nvSpPr>
        <p:spPr>
          <a:xfrm>
            <a:off x="4645026" y="1419622"/>
            <a:ext cx="4041775" cy="3024336"/>
          </a:xfrm>
        </p:spPr>
        <p:txBody>
          <a:bodyPr>
            <a:normAutofit/>
          </a:bodyPr>
          <a:lstStyle/>
          <a:p>
            <a:r>
              <a:rPr lang="pl-PL" dirty="0" smtClean="0"/>
              <a:t>Choroby </a:t>
            </a:r>
            <a:r>
              <a:rPr lang="pl-PL" dirty="0" err="1" smtClean="0"/>
              <a:t>neurozwyrodnieniowe</a:t>
            </a:r>
            <a:endParaRPr lang="pl-PL" dirty="0" smtClean="0"/>
          </a:p>
          <a:p>
            <a:r>
              <a:rPr lang="pl-PL" dirty="0" smtClean="0"/>
              <a:t>Choroby organiczne i urazy OUN</a:t>
            </a:r>
          </a:p>
          <a:p>
            <a:r>
              <a:rPr lang="pl-PL" dirty="0" smtClean="0"/>
              <a:t>Zaburzenia metaboliczne</a:t>
            </a:r>
          </a:p>
          <a:p>
            <a:r>
              <a:rPr lang="pl-PL" dirty="0" smtClean="0"/>
              <a:t>Niedobory witamin</a:t>
            </a:r>
          </a:p>
          <a:p>
            <a:r>
              <a:rPr lang="pl-PL" dirty="0" smtClean="0"/>
              <a:t>Neuroinfekcje</a:t>
            </a:r>
          </a:p>
          <a:p>
            <a:r>
              <a:rPr lang="pl-PL" dirty="0" smtClean="0"/>
              <a:t>Choroby autoimmunologiczne</a:t>
            </a:r>
          </a:p>
          <a:p>
            <a:r>
              <a:rPr lang="pl-PL" dirty="0" smtClean="0"/>
              <a:t>Przewlekłe działanie toksyn</a:t>
            </a:r>
            <a:endParaRPr lang="pl-PL" dirty="0"/>
          </a:p>
        </p:txBody>
      </p:sp>
    </p:spTree>
    <p:extLst>
      <p:ext uri="{BB962C8B-B14F-4D97-AF65-F5344CB8AC3E}">
        <p14:creationId xmlns:p14="http://schemas.microsoft.com/office/powerpoint/2010/main" val="3366164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71550"/>
            <a:ext cx="8229600" cy="504056"/>
          </a:xfrm>
        </p:spPr>
        <p:txBody>
          <a:bodyPr>
            <a:normAutofit fontScale="90000"/>
          </a:bodyPr>
          <a:lstStyle/>
          <a:p>
            <a:r>
              <a:rPr lang="pl-PL" sz="2700" b="0" dirty="0"/>
              <a:t>Algorytm postępowania diagnostyczno-terapeutycznego</a:t>
            </a:r>
            <a:br>
              <a:rPr lang="pl-PL" sz="2700" b="0" dirty="0"/>
            </a:br>
            <a:r>
              <a:rPr lang="pl-PL" sz="2700" b="0" dirty="0"/>
              <a:t>Zespół </a:t>
            </a:r>
            <a:r>
              <a:rPr lang="pl-PL" sz="2700" b="0" dirty="0" smtClean="0"/>
              <a:t>otępienny </a:t>
            </a:r>
            <a:r>
              <a:rPr lang="pl-PL" sz="2700" b="0" dirty="0"/>
              <a:t>– badania dodatkowe </a:t>
            </a:r>
            <a:r>
              <a:rPr lang="pl-PL" sz="1800" b="0" dirty="0"/>
              <a:t>(w zależności od obrazu klinicznego)</a:t>
            </a:r>
            <a:endParaRPr lang="pl-PL" sz="1800" dirty="0"/>
          </a:p>
        </p:txBody>
      </p:sp>
      <p:sp>
        <p:nvSpPr>
          <p:cNvPr id="3" name="Symbol zastępczy zawartości 2"/>
          <p:cNvSpPr>
            <a:spLocks noGrp="1"/>
          </p:cNvSpPr>
          <p:nvPr>
            <p:ph idx="1"/>
          </p:nvPr>
        </p:nvSpPr>
        <p:spPr/>
        <p:txBody>
          <a:bodyPr>
            <a:normAutofit fontScale="77500" lnSpcReduction="20000"/>
          </a:bodyPr>
          <a:lstStyle/>
          <a:p>
            <a:r>
              <a:rPr lang="pl-PL" dirty="0" smtClean="0"/>
              <a:t>Wstępne badanie funkcji poznawczych</a:t>
            </a:r>
          </a:p>
          <a:p>
            <a:pPr lvl="1"/>
            <a:r>
              <a:rPr lang="pl-PL" dirty="0" smtClean="0"/>
              <a:t>Krótka Skala Oceny Stanu Psychicznego (</a:t>
            </a:r>
            <a:r>
              <a:rPr lang="pl-PL" i="1" dirty="0" smtClean="0"/>
              <a:t>Mini </a:t>
            </a:r>
            <a:r>
              <a:rPr lang="pl-PL" i="1" dirty="0" err="1" smtClean="0"/>
              <a:t>Mental</a:t>
            </a:r>
            <a:r>
              <a:rPr lang="pl-PL" i="1" dirty="0" smtClean="0"/>
              <a:t> </a:t>
            </a:r>
            <a:r>
              <a:rPr lang="pl-PL" i="1" dirty="0" err="1" smtClean="0"/>
              <a:t>State</a:t>
            </a:r>
            <a:r>
              <a:rPr lang="pl-PL" i="1" dirty="0" smtClean="0"/>
              <a:t> </a:t>
            </a:r>
            <a:r>
              <a:rPr lang="pl-PL" i="1" dirty="0" err="1" smtClean="0"/>
              <a:t>Examination</a:t>
            </a:r>
            <a:r>
              <a:rPr lang="pl-PL" i="1" dirty="0" smtClean="0"/>
              <a:t>, MMSE</a:t>
            </a:r>
            <a:r>
              <a:rPr lang="pl-PL" dirty="0" smtClean="0"/>
              <a:t>) </a:t>
            </a:r>
          </a:p>
          <a:p>
            <a:pPr lvl="1"/>
            <a:r>
              <a:rPr lang="pl-PL" dirty="0" smtClean="0"/>
              <a:t>Test Rysowania Zegara</a:t>
            </a:r>
          </a:p>
          <a:p>
            <a:r>
              <a:rPr lang="pl-PL" dirty="0" smtClean="0"/>
              <a:t>Badania </a:t>
            </a:r>
            <a:r>
              <a:rPr lang="pl-PL" dirty="0"/>
              <a:t>laboratoryjne</a:t>
            </a:r>
          </a:p>
          <a:p>
            <a:pPr lvl="1"/>
            <a:r>
              <a:rPr lang="pl-PL" dirty="0"/>
              <a:t>morfologia, CRP, mocznik, kreatynina, elektrolity, AST, ALT, bilirubina, glikemia na czczo, </a:t>
            </a:r>
            <a:r>
              <a:rPr lang="pl-PL" dirty="0" err="1"/>
              <a:t>lipidogram</a:t>
            </a:r>
            <a:r>
              <a:rPr lang="pl-PL" dirty="0"/>
              <a:t>, TSH, poziom </a:t>
            </a:r>
            <a:r>
              <a:rPr lang="pl-PL" dirty="0" err="1"/>
              <a:t>wit</a:t>
            </a:r>
            <a:r>
              <a:rPr lang="pl-PL" dirty="0"/>
              <a:t>. B12 i kwasu </a:t>
            </a:r>
            <a:r>
              <a:rPr lang="pl-PL" dirty="0" smtClean="0"/>
              <a:t>foliowego, stężenie wapnia, badanie ogólne moczu)</a:t>
            </a:r>
          </a:p>
          <a:p>
            <a:r>
              <a:rPr lang="pl-PL" dirty="0" smtClean="0"/>
              <a:t>Badania </a:t>
            </a:r>
            <a:r>
              <a:rPr lang="pl-PL" dirty="0"/>
              <a:t>obrazowe</a:t>
            </a:r>
          </a:p>
          <a:p>
            <a:pPr lvl="1"/>
            <a:r>
              <a:rPr lang="pl-PL" dirty="0" smtClean="0"/>
              <a:t>CT (ew. MRI)</a:t>
            </a:r>
            <a:endParaRPr lang="pl-PL" dirty="0"/>
          </a:p>
          <a:p>
            <a:pPr lvl="1"/>
            <a:r>
              <a:rPr lang="pl-PL" dirty="0" smtClean="0"/>
              <a:t>RTG klatki piersiowej </a:t>
            </a:r>
          </a:p>
          <a:p>
            <a:pPr lvl="1"/>
            <a:r>
              <a:rPr lang="pl-PL" dirty="0" smtClean="0"/>
              <a:t>EEG</a:t>
            </a:r>
          </a:p>
          <a:p>
            <a:pPr lvl="1"/>
            <a:r>
              <a:rPr lang="pl-PL" dirty="0" smtClean="0"/>
              <a:t>EKG</a:t>
            </a:r>
            <a:endParaRPr lang="pl-PL" dirty="0"/>
          </a:p>
          <a:p>
            <a:r>
              <a:rPr lang="pl-PL" dirty="0" smtClean="0"/>
              <a:t>Konsultacje </a:t>
            </a:r>
            <a:r>
              <a:rPr lang="pl-PL" dirty="0"/>
              <a:t>specjalistyczne</a:t>
            </a:r>
          </a:p>
          <a:p>
            <a:pPr lvl="1"/>
            <a:r>
              <a:rPr lang="pl-PL" dirty="0" smtClean="0"/>
              <a:t>Badanie neuropsychologiczne</a:t>
            </a:r>
            <a:endParaRPr lang="pl-PL" dirty="0"/>
          </a:p>
        </p:txBody>
      </p:sp>
    </p:spTree>
    <p:extLst>
      <p:ext uri="{BB962C8B-B14F-4D97-AF65-F5344CB8AC3E}">
        <p14:creationId xmlns:p14="http://schemas.microsoft.com/office/powerpoint/2010/main" val="3060746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otępienny </a:t>
            </a:r>
            <a:r>
              <a:rPr lang="pl-PL" sz="2400" b="0" dirty="0"/>
              <a:t>– leczenie</a:t>
            </a:r>
            <a:endParaRPr lang="pl-PL" sz="2400" dirty="0"/>
          </a:p>
        </p:txBody>
      </p:sp>
      <p:sp>
        <p:nvSpPr>
          <p:cNvPr id="3" name="Symbol zastępczy zawartości 2"/>
          <p:cNvSpPr>
            <a:spLocks noGrp="1"/>
          </p:cNvSpPr>
          <p:nvPr>
            <p:ph idx="1"/>
          </p:nvPr>
        </p:nvSpPr>
        <p:spPr/>
        <p:txBody>
          <a:bodyPr>
            <a:normAutofit fontScale="85000" lnSpcReduction="20000"/>
          </a:bodyPr>
          <a:lstStyle/>
          <a:p>
            <a:r>
              <a:rPr lang="pl-PL" dirty="0"/>
              <a:t>Farmakoterapia </a:t>
            </a:r>
            <a:r>
              <a:rPr lang="pl-PL" sz="1700" dirty="0" smtClean="0"/>
              <a:t>(inhibitory </a:t>
            </a:r>
            <a:r>
              <a:rPr lang="pl-PL" sz="1700" dirty="0" err="1" smtClean="0"/>
              <a:t>acetylocholinesterazy</a:t>
            </a:r>
            <a:r>
              <a:rPr lang="pl-PL" sz="1700" dirty="0" smtClean="0"/>
              <a:t>, </a:t>
            </a:r>
            <a:r>
              <a:rPr lang="pl-PL" sz="1700" dirty="0" err="1" smtClean="0"/>
              <a:t>memantyna</a:t>
            </a:r>
            <a:r>
              <a:rPr lang="pl-PL" sz="1700" dirty="0" smtClean="0"/>
              <a:t>)</a:t>
            </a:r>
          </a:p>
          <a:p>
            <a:pPr marL="0" indent="0">
              <a:buNone/>
            </a:pPr>
            <a:r>
              <a:rPr lang="pl-PL" sz="1700" dirty="0" smtClean="0"/>
              <a:t>+ leczenie objawowe współistniejących zaburzeń depresyjnych, zaburzeń snu, zaburzeń zachowania oraz objawów psychotycznych</a:t>
            </a:r>
          </a:p>
          <a:p>
            <a:r>
              <a:rPr lang="pl-PL" dirty="0" smtClean="0"/>
              <a:t>Psychoedukacja rodziny pacjenta</a:t>
            </a:r>
            <a:endParaRPr lang="pl-PL" dirty="0"/>
          </a:p>
          <a:p>
            <a:endParaRPr lang="pl-PL" dirty="0"/>
          </a:p>
          <a:p>
            <a:r>
              <a:rPr lang="pl-PL" dirty="0" smtClean="0"/>
              <a:t>Hospitalizacja nie zalecana ze względu na nasilenie lęku, zaburzeń poznawczych oraz ryzyko infekcji</a:t>
            </a:r>
            <a:endParaRPr lang="pl-PL" dirty="0"/>
          </a:p>
          <a:p>
            <a:r>
              <a:rPr lang="pl-PL" dirty="0"/>
              <a:t>Wskazania do </a:t>
            </a:r>
            <a:r>
              <a:rPr lang="pl-PL" dirty="0" smtClean="0"/>
              <a:t>hospitalizacji</a:t>
            </a:r>
          </a:p>
          <a:p>
            <a:pPr lvl="1"/>
            <a:r>
              <a:rPr lang="pl-PL" dirty="0" smtClean="0"/>
              <a:t>Myśli i zamiary samobójcze</a:t>
            </a:r>
          </a:p>
          <a:p>
            <a:pPr lvl="1"/>
            <a:r>
              <a:rPr lang="pl-PL" dirty="0" smtClean="0"/>
              <a:t>Nasilone zaburzenia depresyjne i psychotyczne</a:t>
            </a:r>
          </a:p>
          <a:p>
            <a:pPr lvl="1"/>
            <a:r>
              <a:rPr lang="pl-PL" dirty="0" smtClean="0"/>
              <a:t>Znacznie nasilone zaburzenia zachowania z agresją</a:t>
            </a:r>
          </a:p>
          <a:p>
            <a:pPr lvl="1"/>
            <a:r>
              <a:rPr lang="pl-PL" dirty="0" smtClean="0"/>
              <a:t>Majaczenie nałożone na otępienie (</a:t>
            </a:r>
            <a:r>
              <a:rPr lang="pl-PL" dirty="0" smtClean="0">
                <a:solidFill>
                  <a:schemeClr val="tx2"/>
                </a:solidFill>
              </a:rPr>
              <a:t>nigdy majaczenie spowodowane stanem somatycznym</a:t>
            </a:r>
            <a:r>
              <a:rPr lang="pl-PL" dirty="0" smtClean="0"/>
              <a:t>) </a:t>
            </a:r>
            <a:endParaRPr lang="pl-PL" dirty="0"/>
          </a:p>
        </p:txBody>
      </p:sp>
    </p:spTree>
    <p:extLst>
      <p:ext uri="{BB962C8B-B14F-4D97-AF65-F5344CB8AC3E}">
        <p14:creationId xmlns:p14="http://schemas.microsoft.com/office/powerpoint/2010/main" val="423095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0" dirty="0"/>
              <a:t/>
            </a:r>
            <a:br>
              <a:rPr lang="pl-PL" b="0" dirty="0"/>
            </a:br>
            <a:r>
              <a:rPr lang="pl-PL" sz="3100" b="0" dirty="0"/>
              <a:t>Spowolnienie </a:t>
            </a:r>
            <a:endParaRPr lang="pl-PL" sz="3100" dirty="0"/>
          </a:p>
        </p:txBody>
      </p:sp>
      <p:sp>
        <p:nvSpPr>
          <p:cNvPr id="3" name="Symbol zastępczy zawartości 2"/>
          <p:cNvSpPr>
            <a:spLocks noGrp="1"/>
          </p:cNvSpPr>
          <p:nvPr>
            <p:ph idx="1"/>
          </p:nvPr>
        </p:nvSpPr>
        <p:spPr>
          <a:xfrm>
            <a:off x="457200" y="1203598"/>
            <a:ext cx="8229600" cy="3240360"/>
          </a:xfrm>
        </p:spPr>
        <p:txBody>
          <a:bodyPr>
            <a:normAutofit lnSpcReduction="10000"/>
          </a:bodyPr>
          <a:lstStyle/>
          <a:p>
            <a:endParaRPr lang="pl-PL" dirty="0"/>
          </a:p>
          <a:p>
            <a:pPr marL="0" indent="0">
              <a:buNone/>
            </a:pPr>
            <a:r>
              <a:rPr lang="pl-PL" dirty="0"/>
              <a:t>Różnego stopnia zmniejszenie szybkości i ograniczenie zmienności form aktywności motorycznej tj. ogólnej ruchliwości, mimiki (</a:t>
            </a:r>
            <a:r>
              <a:rPr lang="pl-PL" dirty="0" err="1"/>
              <a:t>hipomimia</a:t>
            </a:r>
            <a:r>
              <a:rPr lang="pl-PL" dirty="0"/>
              <a:t>), gestykulacji, ruchów lokomocyjnych, wypowiedzi. </a:t>
            </a:r>
          </a:p>
          <a:p>
            <a:pPr marL="0" indent="0">
              <a:buNone/>
            </a:pPr>
            <a:r>
              <a:rPr lang="pl-PL" dirty="0"/>
              <a:t>•</a:t>
            </a:r>
            <a:r>
              <a:rPr lang="pl-PL" i="1" dirty="0"/>
              <a:t>Stupor </a:t>
            </a:r>
            <a:r>
              <a:rPr lang="pl-PL" dirty="0"/>
              <a:t>(osłupienie) – skrajna postać spowolnienia. Ruchy spontaniczne, reakcje na bodźce i kontrola czynności fizjologicznych zamierają. Pojawia się mutyzm. Może narastać stopniowo lub gwałtownie. </a:t>
            </a:r>
          </a:p>
          <a:p>
            <a:pPr marL="0" indent="0">
              <a:buNone/>
            </a:pPr>
            <a:r>
              <a:rPr lang="pl-PL" dirty="0"/>
              <a:t>•Spowolnienie w różnych zaburzeniach psychicznych: </a:t>
            </a:r>
          </a:p>
          <a:p>
            <a:pPr marL="0" indent="0">
              <a:buNone/>
            </a:pPr>
            <a:r>
              <a:rPr lang="pl-PL" dirty="0" smtClean="0"/>
              <a:t>depresyjne</a:t>
            </a:r>
            <a:r>
              <a:rPr lang="pl-PL" dirty="0"/>
              <a:t>, psychotyczne, katatoniczne, organiczne, reaktywne, związane z używaniem SPA </a:t>
            </a:r>
          </a:p>
        </p:txBody>
      </p:sp>
    </p:spTree>
    <p:extLst>
      <p:ext uri="{BB962C8B-B14F-4D97-AF65-F5344CB8AC3E}">
        <p14:creationId xmlns:p14="http://schemas.microsoft.com/office/powerpoint/2010/main" val="4175633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Prezentacja przypadku psychiatrycznego</a:t>
            </a:r>
          </a:p>
        </p:txBody>
      </p:sp>
      <p:sp>
        <p:nvSpPr>
          <p:cNvPr id="3" name="Symbol zastępczy zawartości 2"/>
          <p:cNvSpPr>
            <a:spLocks noGrp="1"/>
          </p:cNvSpPr>
          <p:nvPr>
            <p:ph idx="1"/>
          </p:nvPr>
        </p:nvSpPr>
        <p:spPr/>
        <p:txBody>
          <a:bodyPr>
            <a:normAutofit lnSpcReduction="10000"/>
          </a:bodyPr>
          <a:lstStyle/>
          <a:p>
            <a:pPr marL="0" indent="0">
              <a:buNone/>
            </a:pPr>
            <a:r>
              <a:rPr lang="pl-PL" dirty="0"/>
              <a:t>Pogotowie przywiozło do szpitala psychiatrycznego 86 letnią pacjentkę, ponieważ od 2 dni staje się coraz bardziej agresywna. Nie śpi przez całe noce, nie chciała nic jeść ani pić. Pacjentka poruszała się o kulach łokciowych. W czasie badania była niespokojna, głośno mówiła, wulgarnie przeklinała. Nie chciała odpowiadać na pytania lekarza, w końcu powiedziała: „No czego ty jeszcze ode mnie chcesz?” Dalej mówiła: „Znowu mnie zabrali przez Kamińską, ta złodziejka nie da mi żyć normalnie”. Kontakt z pacjentką był utrudniony. Nie potrafiła powiedzieć podać aktualnej daty. Dane personalne podawała prawidłowo, ale twierdziła, że jest w domu u swojego syna. Posadzona na fotel próbowała podnosić z podłogi nieistniejące przedmioty</a:t>
            </a:r>
            <a:r>
              <a:rPr lang="pl-PL" dirty="0" smtClean="0"/>
              <a:t>.</a:t>
            </a:r>
          </a:p>
          <a:p>
            <a:pPr marL="0" indent="0">
              <a:buNone/>
            </a:pPr>
            <a:endParaRPr lang="pl-PL" dirty="0" smtClean="0"/>
          </a:p>
        </p:txBody>
      </p:sp>
    </p:spTree>
    <p:extLst>
      <p:ext uri="{BB962C8B-B14F-4D97-AF65-F5344CB8AC3E}">
        <p14:creationId xmlns:p14="http://schemas.microsoft.com/office/powerpoint/2010/main" val="4080849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82588" y="699542"/>
            <a:ext cx="8229600" cy="504056"/>
          </a:xfrm>
        </p:spPr>
        <p:txBody>
          <a:bodyPr>
            <a:noAutofit/>
          </a:bodyPr>
          <a:lstStyle/>
          <a:p>
            <a:r>
              <a:rPr lang="pl-PL" sz="2400" b="0" dirty="0"/>
              <a:t>Algorytm postępowania diagnostyczno-terapeutycznego</a:t>
            </a:r>
            <a:br>
              <a:rPr lang="pl-PL" sz="2400" b="0" dirty="0"/>
            </a:br>
            <a:r>
              <a:rPr lang="pl-PL" sz="2400" b="0" dirty="0"/>
              <a:t>Rozpoznanie wstępne - Zespół </a:t>
            </a:r>
            <a:r>
              <a:rPr lang="pl-PL" sz="2400" b="0" dirty="0" smtClean="0"/>
              <a:t>majaczeniowy</a:t>
            </a:r>
            <a:endParaRPr lang="pl-PL" sz="2400" b="0" dirty="0"/>
          </a:p>
        </p:txBody>
      </p:sp>
      <p:sp>
        <p:nvSpPr>
          <p:cNvPr id="5" name="Symbol zastępczy tekstu 4"/>
          <p:cNvSpPr>
            <a:spLocks noGrp="1"/>
          </p:cNvSpPr>
          <p:nvPr>
            <p:ph type="body" idx="1"/>
          </p:nvPr>
        </p:nvSpPr>
        <p:spPr/>
        <p:txBody>
          <a:bodyPr/>
          <a:lstStyle/>
          <a:p>
            <a:endParaRPr lang="pl-PL"/>
          </a:p>
        </p:txBody>
      </p:sp>
      <p:sp>
        <p:nvSpPr>
          <p:cNvPr id="6" name="Symbol zastępczy zawartości 5"/>
          <p:cNvSpPr>
            <a:spLocks noGrp="1"/>
          </p:cNvSpPr>
          <p:nvPr>
            <p:ph sz="half" idx="2"/>
          </p:nvPr>
        </p:nvSpPr>
        <p:spPr>
          <a:xfrm>
            <a:off x="457200" y="1419622"/>
            <a:ext cx="4040188" cy="3024336"/>
          </a:xfrm>
        </p:spPr>
        <p:txBody>
          <a:bodyPr>
            <a:normAutofit/>
          </a:bodyPr>
          <a:lstStyle/>
          <a:p>
            <a:pPr>
              <a:buFont typeface="Wingdings" panose="05000000000000000000" pitchFamily="2" charset="2"/>
              <a:buChar char="§"/>
            </a:pPr>
            <a:r>
              <a:rPr lang="pl-PL" dirty="0">
                <a:solidFill>
                  <a:schemeClr val="tx2"/>
                </a:solidFill>
              </a:rPr>
              <a:t>Ostra psychoza z zaburzeniami świadomości (zaburzenia jakościowe typu przymglenia</a:t>
            </a:r>
            <a:r>
              <a:rPr lang="pl-PL" dirty="0" smtClean="0">
                <a:solidFill>
                  <a:schemeClr val="tx2"/>
                </a:solidFill>
              </a:rPr>
              <a:t>).</a:t>
            </a:r>
          </a:p>
          <a:p>
            <a:pPr>
              <a:buFont typeface="Wingdings" panose="05000000000000000000" pitchFamily="2" charset="2"/>
              <a:buChar char="§"/>
            </a:pPr>
            <a:r>
              <a:rPr lang="pl-PL" dirty="0" smtClean="0"/>
              <a:t>Może </a:t>
            </a:r>
            <a:r>
              <a:rPr lang="pl-PL" dirty="0"/>
              <a:t>wystąpić w każdym wieku, </a:t>
            </a:r>
            <a:r>
              <a:rPr lang="pl-PL" dirty="0" smtClean="0"/>
              <a:t>najczęściej </a:t>
            </a:r>
            <a:r>
              <a:rPr lang="pl-PL" dirty="0"/>
              <a:t>pojawia się po 60 </a:t>
            </a:r>
            <a:r>
              <a:rPr lang="pl-PL" dirty="0" err="1"/>
              <a:t>rż</a:t>
            </a:r>
            <a:r>
              <a:rPr lang="pl-PL" dirty="0"/>
              <a:t> </a:t>
            </a:r>
            <a:r>
              <a:rPr lang="pl-PL" dirty="0" smtClean="0"/>
              <a:t> </a:t>
            </a:r>
            <a:endParaRPr lang="pl-PL" dirty="0"/>
          </a:p>
          <a:p>
            <a:pPr>
              <a:buFont typeface="Wingdings" panose="05000000000000000000" pitchFamily="2" charset="2"/>
              <a:buChar char="§"/>
            </a:pPr>
            <a:r>
              <a:rPr lang="pl-PL" dirty="0" smtClean="0">
                <a:solidFill>
                  <a:srgbClr val="FF0000"/>
                </a:solidFill>
              </a:rPr>
              <a:t>Zawsze </a:t>
            </a:r>
            <a:r>
              <a:rPr lang="pl-PL" dirty="0">
                <a:solidFill>
                  <a:srgbClr val="FF0000"/>
                </a:solidFill>
              </a:rPr>
              <a:t>w pierwszej kolejności należy wykluczyć przyczyny somatyczne !!!</a:t>
            </a:r>
          </a:p>
        </p:txBody>
      </p:sp>
      <p:sp>
        <p:nvSpPr>
          <p:cNvPr id="7" name="Symbol zastępczy tekstu 6"/>
          <p:cNvSpPr>
            <a:spLocks noGrp="1"/>
          </p:cNvSpPr>
          <p:nvPr>
            <p:ph type="body" sz="quarter" idx="3"/>
          </p:nvPr>
        </p:nvSpPr>
        <p:spPr/>
        <p:txBody>
          <a:bodyPr/>
          <a:lstStyle/>
          <a:p>
            <a:endParaRPr lang="pl-PL" dirty="0"/>
          </a:p>
        </p:txBody>
      </p:sp>
      <p:sp>
        <p:nvSpPr>
          <p:cNvPr id="8" name="Symbol zastępczy zawartości 7"/>
          <p:cNvSpPr>
            <a:spLocks noGrp="1"/>
          </p:cNvSpPr>
          <p:nvPr>
            <p:ph sz="quarter" idx="4"/>
          </p:nvPr>
        </p:nvSpPr>
        <p:spPr>
          <a:xfrm>
            <a:off x="4645026" y="1419622"/>
            <a:ext cx="4041775" cy="3024336"/>
          </a:xfrm>
        </p:spPr>
        <p:txBody>
          <a:bodyPr>
            <a:normAutofit fontScale="92500" lnSpcReduction="10000"/>
          </a:bodyPr>
          <a:lstStyle/>
          <a:p>
            <a:pPr marL="0" indent="0">
              <a:buNone/>
            </a:pPr>
            <a:r>
              <a:rPr lang="pl-PL" b="1" dirty="0"/>
              <a:t>ZABURZENIA: </a:t>
            </a:r>
            <a:endParaRPr lang="pl-PL" b="1" dirty="0" smtClean="0"/>
          </a:p>
          <a:p>
            <a:r>
              <a:rPr lang="pl-PL" dirty="0" smtClean="0"/>
              <a:t>Świadomości </a:t>
            </a:r>
          </a:p>
          <a:p>
            <a:r>
              <a:rPr lang="pl-PL" dirty="0" smtClean="0"/>
              <a:t>Uwagi </a:t>
            </a:r>
          </a:p>
          <a:p>
            <a:r>
              <a:rPr lang="pl-PL" dirty="0" smtClean="0"/>
              <a:t>Spostrzegania  </a:t>
            </a:r>
          </a:p>
          <a:p>
            <a:r>
              <a:rPr lang="pl-PL" dirty="0" smtClean="0"/>
              <a:t>Myślenia </a:t>
            </a:r>
          </a:p>
          <a:p>
            <a:r>
              <a:rPr lang="pl-PL" dirty="0" smtClean="0"/>
              <a:t>Pamięci </a:t>
            </a:r>
          </a:p>
          <a:p>
            <a:r>
              <a:rPr lang="pl-PL" dirty="0" smtClean="0"/>
              <a:t>Aktywności </a:t>
            </a:r>
            <a:r>
              <a:rPr lang="pl-PL" dirty="0"/>
              <a:t>psychoruchowej </a:t>
            </a:r>
            <a:r>
              <a:rPr lang="pl-PL" dirty="0" smtClean="0"/>
              <a:t> </a:t>
            </a:r>
          </a:p>
          <a:p>
            <a:r>
              <a:rPr lang="pl-PL" dirty="0" smtClean="0"/>
              <a:t>Emocji  </a:t>
            </a:r>
          </a:p>
          <a:p>
            <a:r>
              <a:rPr lang="pl-PL" dirty="0" smtClean="0"/>
              <a:t>Rytmu sen-czuwanie</a:t>
            </a:r>
            <a:endParaRPr lang="pl-PL" dirty="0"/>
          </a:p>
        </p:txBody>
      </p:sp>
    </p:spTree>
    <p:extLst>
      <p:ext uri="{BB962C8B-B14F-4D97-AF65-F5344CB8AC3E}">
        <p14:creationId xmlns:p14="http://schemas.microsoft.com/office/powerpoint/2010/main" val="3232384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2800" b="0" dirty="0" smtClean="0"/>
              <a:t>Zespół majaczeniowy </a:t>
            </a:r>
            <a:r>
              <a:rPr lang="pl-PL" sz="2800" b="0" dirty="0"/>
              <a:t>- objawy</a:t>
            </a:r>
          </a:p>
        </p:txBody>
      </p:sp>
      <p:sp>
        <p:nvSpPr>
          <p:cNvPr id="8" name="Symbol zastępczy zawartości 7"/>
          <p:cNvSpPr>
            <a:spLocks noGrp="1"/>
          </p:cNvSpPr>
          <p:nvPr>
            <p:ph idx="1"/>
          </p:nvPr>
        </p:nvSpPr>
        <p:spPr/>
        <p:txBody>
          <a:bodyPr>
            <a:normAutofit fontScale="92500" lnSpcReduction="20000"/>
          </a:bodyPr>
          <a:lstStyle/>
          <a:p>
            <a:r>
              <a:rPr lang="pl-PL" dirty="0"/>
              <a:t>Niepokój, pobudzenie psychoruchowe </a:t>
            </a:r>
            <a:endParaRPr lang="pl-PL" dirty="0" smtClean="0"/>
          </a:p>
          <a:p>
            <a:r>
              <a:rPr lang="pl-PL" dirty="0" smtClean="0"/>
              <a:t>Bezsenność</a:t>
            </a:r>
            <a:r>
              <a:rPr lang="pl-PL" dirty="0"/>
              <a:t>, wahania nastroju </a:t>
            </a:r>
            <a:endParaRPr lang="pl-PL" dirty="0" smtClean="0"/>
          </a:p>
          <a:p>
            <a:r>
              <a:rPr lang="pl-PL" dirty="0" smtClean="0"/>
              <a:t>Drażliwość</a:t>
            </a:r>
            <a:r>
              <a:rPr lang="pl-PL" dirty="0"/>
              <a:t>, zwiększona wrażliwość zmysłowa </a:t>
            </a:r>
            <a:endParaRPr lang="pl-PL" dirty="0" smtClean="0"/>
          </a:p>
          <a:p>
            <a:r>
              <a:rPr lang="pl-PL" dirty="0" smtClean="0"/>
              <a:t>Dezorientacja </a:t>
            </a:r>
            <a:r>
              <a:rPr lang="pl-PL" dirty="0"/>
              <a:t>w czasie miejscu, a czasem także co do własnej osoby </a:t>
            </a:r>
            <a:endParaRPr lang="pl-PL" dirty="0" smtClean="0"/>
          </a:p>
          <a:p>
            <a:r>
              <a:rPr lang="pl-PL" dirty="0" smtClean="0"/>
              <a:t>Omamy </a:t>
            </a:r>
            <a:r>
              <a:rPr lang="pl-PL" dirty="0"/>
              <a:t>wzrokowe, potem także słuchowe, iluzje </a:t>
            </a:r>
            <a:endParaRPr lang="pl-PL" dirty="0" smtClean="0"/>
          </a:p>
          <a:p>
            <a:r>
              <a:rPr lang="pl-PL" dirty="0" smtClean="0"/>
              <a:t>Urojenia</a:t>
            </a:r>
            <a:r>
              <a:rPr lang="pl-PL" dirty="0"/>
              <a:t>, zwykle prześladowcze </a:t>
            </a:r>
            <a:endParaRPr lang="pl-PL" dirty="0" smtClean="0"/>
          </a:p>
          <a:p>
            <a:r>
              <a:rPr lang="pl-PL" dirty="0" smtClean="0"/>
              <a:t>Znaczne </a:t>
            </a:r>
            <a:r>
              <a:rPr lang="pl-PL" dirty="0"/>
              <a:t>pogorszenie lub brak kontaktu z otoczeniem </a:t>
            </a:r>
            <a:endParaRPr lang="pl-PL" dirty="0" smtClean="0"/>
          </a:p>
          <a:p>
            <a:r>
              <a:rPr lang="pl-PL" dirty="0" smtClean="0"/>
              <a:t>Falujące </a:t>
            </a:r>
            <a:r>
              <a:rPr lang="pl-PL" dirty="0"/>
              <a:t>zaburzenia świadomości (rano lepiej, wieczorem gorzej) </a:t>
            </a:r>
            <a:endParaRPr lang="pl-PL" dirty="0" smtClean="0"/>
          </a:p>
          <a:p>
            <a:r>
              <a:rPr lang="pl-PL" dirty="0" smtClean="0"/>
              <a:t>Zwykle </a:t>
            </a:r>
            <a:r>
              <a:rPr lang="pl-PL" dirty="0"/>
              <a:t>całkowita niepamięć psychozy, czasem wyspy pamięciowe </a:t>
            </a:r>
            <a:endParaRPr lang="pl-PL" dirty="0" smtClean="0"/>
          </a:p>
          <a:p>
            <a:r>
              <a:rPr lang="pl-PL" dirty="0" smtClean="0"/>
              <a:t>Sen </a:t>
            </a:r>
            <a:r>
              <a:rPr lang="pl-PL" dirty="0"/>
              <a:t>końcowy (terminalny)</a:t>
            </a:r>
          </a:p>
        </p:txBody>
      </p:sp>
    </p:spTree>
    <p:extLst>
      <p:ext uri="{BB962C8B-B14F-4D97-AF65-F5344CB8AC3E}">
        <p14:creationId xmlns:p14="http://schemas.microsoft.com/office/powerpoint/2010/main" val="3332532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0" dirty="0"/>
              <a:t>Algorytm postępowania diagnostyczno-terapeutycznego</a:t>
            </a:r>
            <a:br>
              <a:rPr lang="pl-PL" sz="2200" b="0" dirty="0"/>
            </a:br>
            <a:r>
              <a:rPr lang="pl-PL" sz="2200" b="0" dirty="0"/>
              <a:t>Zespół </a:t>
            </a:r>
            <a:r>
              <a:rPr lang="pl-PL" sz="2200" b="0" dirty="0" smtClean="0"/>
              <a:t>majaczeniowy </a:t>
            </a:r>
            <a:r>
              <a:rPr lang="pl-PL" sz="2200" b="0" dirty="0"/>
              <a:t>– badania dodatkowe </a:t>
            </a:r>
            <a:r>
              <a:rPr lang="pl-PL" sz="1800" b="0" dirty="0"/>
              <a:t>(w zależności od obrazu klinicznego)</a:t>
            </a:r>
            <a:endParaRPr lang="pl-PL" sz="1800" dirty="0"/>
          </a:p>
        </p:txBody>
      </p:sp>
      <p:sp>
        <p:nvSpPr>
          <p:cNvPr id="3" name="Symbol zastępczy zawartości 2"/>
          <p:cNvSpPr>
            <a:spLocks noGrp="1"/>
          </p:cNvSpPr>
          <p:nvPr>
            <p:ph idx="1"/>
          </p:nvPr>
        </p:nvSpPr>
        <p:spPr/>
        <p:txBody>
          <a:bodyPr>
            <a:normAutofit fontScale="85000" lnSpcReduction="20000"/>
          </a:bodyPr>
          <a:lstStyle/>
          <a:p>
            <a:r>
              <a:rPr lang="pl-PL" dirty="0"/>
              <a:t>Badania laboratoryjne</a:t>
            </a:r>
          </a:p>
          <a:p>
            <a:pPr lvl="1"/>
            <a:r>
              <a:rPr lang="pl-PL" dirty="0"/>
              <a:t>morfologia, CRP, mocznik, kreatynina, elektrolity, AST, ALT, bilirubina, glikemia na czczo, </a:t>
            </a:r>
            <a:r>
              <a:rPr lang="pl-PL" dirty="0" err="1"/>
              <a:t>lipidogram</a:t>
            </a:r>
            <a:r>
              <a:rPr lang="pl-PL" dirty="0"/>
              <a:t>, </a:t>
            </a:r>
            <a:r>
              <a:rPr lang="pl-PL" dirty="0" smtClean="0"/>
              <a:t>TSH, CK</a:t>
            </a:r>
            <a:r>
              <a:rPr lang="pl-PL" dirty="0"/>
              <a:t>)</a:t>
            </a:r>
          </a:p>
          <a:p>
            <a:pPr lvl="1"/>
            <a:r>
              <a:rPr lang="pl-PL" dirty="0"/>
              <a:t>poziom alkoholu w wydychanym powietrzu</a:t>
            </a:r>
          </a:p>
          <a:p>
            <a:r>
              <a:rPr lang="pl-PL" dirty="0" smtClean="0"/>
              <a:t>Badania </a:t>
            </a:r>
            <a:r>
              <a:rPr lang="pl-PL" dirty="0"/>
              <a:t>obrazowe</a:t>
            </a:r>
          </a:p>
          <a:p>
            <a:pPr lvl="1"/>
            <a:r>
              <a:rPr lang="pl-PL" dirty="0" smtClean="0"/>
              <a:t>CT </a:t>
            </a:r>
          </a:p>
          <a:p>
            <a:pPr lvl="1"/>
            <a:r>
              <a:rPr lang="pl-PL" dirty="0" smtClean="0"/>
              <a:t>RTG klatki piersiowej</a:t>
            </a:r>
            <a:endParaRPr lang="pl-PL" dirty="0"/>
          </a:p>
          <a:p>
            <a:pPr lvl="1"/>
            <a:r>
              <a:rPr lang="pl-PL" dirty="0" smtClean="0"/>
              <a:t>EKG</a:t>
            </a:r>
            <a:endParaRPr lang="pl-PL" dirty="0"/>
          </a:p>
          <a:p>
            <a:r>
              <a:rPr lang="pl-PL" dirty="0"/>
              <a:t>Konsultacje specjalistyczne</a:t>
            </a:r>
          </a:p>
          <a:p>
            <a:pPr lvl="1"/>
            <a:r>
              <a:rPr lang="pl-PL" dirty="0"/>
              <a:t>n</a:t>
            </a:r>
            <a:r>
              <a:rPr lang="pl-PL" dirty="0" smtClean="0"/>
              <a:t>eurologiczna</a:t>
            </a:r>
          </a:p>
          <a:p>
            <a:pPr lvl="1"/>
            <a:r>
              <a:rPr lang="pl-PL" dirty="0" smtClean="0"/>
              <a:t>internistyczna</a:t>
            </a:r>
            <a:endParaRPr lang="pl-PL" dirty="0"/>
          </a:p>
          <a:p>
            <a:pPr lvl="1"/>
            <a:r>
              <a:rPr lang="pl-PL" dirty="0"/>
              <a:t>toksykologiczna</a:t>
            </a:r>
          </a:p>
        </p:txBody>
      </p:sp>
    </p:spTree>
    <p:extLst>
      <p:ext uri="{BB962C8B-B14F-4D97-AF65-F5344CB8AC3E}">
        <p14:creationId xmlns:p14="http://schemas.microsoft.com/office/powerpoint/2010/main" val="2214085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546170333"/>
              </p:ext>
            </p:extLst>
          </p:nvPr>
        </p:nvGraphicFramePr>
        <p:xfrm>
          <a:off x="457200" y="699543"/>
          <a:ext cx="8229600" cy="3456382"/>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96723">
                <a:tc gridSpan="2">
                  <a:txBody>
                    <a:bodyPr/>
                    <a:lstStyle/>
                    <a:p>
                      <a:pPr algn="ctr"/>
                      <a:r>
                        <a:rPr lang="pl-PL" sz="1800" b="1" kern="1200" dirty="0" smtClean="0">
                          <a:solidFill>
                            <a:schemeClr val="lt1"/>
                          </a:solidFill>
                          <a:effectLst/>
                          <a:latin typeface="+mn-lt"/>
                          <a:ea typeface="+mn-ea"/>
                          <a:cs typeface="+mn-cs"/>
                        </a:rPr>
                        <a:t>Choroby lub stany mogące wywołać majaczenie</a:t>
                      </a:r>
                      <a:endParaRPr lang="pl-PL" dirty="0"/>
                    </a:p>
                  </a:txBody>
                  <a:tcPr/>
                </a:tc>
                <a:tc hMerge="1">
                  <a:txBody>
                    <a:bodyPr/>
                    <a:lstStyle/>
                    <a:p>
                      <a:endParaRPr lang="pl-PL" dirty="0"/>
                    </a:p>
                  </a:txBody>
                  <a:tcPr/>
                </a:tc>
                <a:extLst>
                  <a:ext uri="{0D108BD9-81ED-4DB2-BD59-A6C34878D82A}">
                    <a16:rowId xmlns="" xmlns:a16="http://schemas.microsoft.com/office/drawing/2014/main" val="10000"/>
                  </a:ext>
                </a:extLst>
              </a:tr>
              <a:tr h="396723">
                <a:tc>
                  <a:txBody>
                    <a:bodyPr/>
                    <a:lstStyle/>
                    <a:p>
                      <a:pPr>
                        <a:spcAft>
                          <a:spcPts val="0"/>
                        </a:spcAft>
                      </a:pPr>
                      <a:r>
                        <a:rPr lang="pl-PL" sz="1200" b="1" kern="150" dirty="0">
                          <a:effectLst/>
                          <a:latin typeface="Calibri" panose="020F0502020204030204" pitchFamily="34" charset="0"/>
                          <a:ea typeface="SimSun" panose="02010600030101010101" pitchFamily="2" charset="-122"/>
                          <a:cs typeface="Tahoma" panose="020B0604030504040204" pitchFamily="34" charset="0"/>
                        </a:rPr>
                        <a:t>Neurologiczne</a:t>
                      </a:r>
                    </a:p>
                  </a:txBody>
                  <a:tcPr marL="68580" marR="68580" marT="0" marB="0"/>
                </a:tc>
                <a:tc>
                  <a:txBody>
                    <a:bodyPr/>
                    <a:lstStyle/>
                    <a:p>
                      <a:pPr>
                        <a:spcAft>
                          <a:spcPts val="0"/>
                        </a:spcAft>
                      </a:pPr>
                      <a:r>
                        <a:rPr lang="pl-PL" sz="1100" kern="150" dirty="0">
                          <a:effectLst/>
                          <a:latin typeface="Calibri" panose="020F0502020204030204" pitchFamily="34" charset="0"/>
                          <a:ea typeface="SimSun" panose="02010600030101010101" pitchFamily="2" charset="-122"/>
                          <a:cs typeface="Tahoma" panose="020B0604030504040204" pitchFamily="34" charset="0"/>
                        </a:rPr>
                        <a:t>Udar, uraz głowy, podwyższone ciśnienie śródczaszkowe, neuroinfekcje</a:t>
                      </a:r>
                    </a:p>
                  </a:txBody>
                  <a:tcPr marL="68580" marR="68580" marT="0" marB="0"/>
                </a:tc>
                <a:extLst>
                  <a:ext uri="{0D108BD9-81ED-4DB2-BD59-A6C34878D82A}">
                    <a16:rowId xmlns="" xmlns:a16="http://schemas.microsoft.com/office/drawing/2014/main" val="10001"/>
                  </a:ext>
                </a:extLst>
              </a:tr>
              <a:tr h="396723">
                <a:tc>
                  <a:txBody>
                    <a:bodyPr/>
                    <a:lstStyle/>
                    <a:p>
                      <a:pPr>
                        <a:spcAft>
                          <a:spcPts val="0"/>
                        </a:spcAft>
                      </a:pPr>
                      <a:r>
                        <a:rPr lang="pl-PL" sz="1200" b="1" kern="150" dirty="0">
                          <a:effectLst/>
                          <a:latin typeface="Calibri" panose="020F0502020204030204" pitchFamily="34" charset="0"/>
                          <a:ea typeface="SimSun" panose="02010600030101010101" pitchFamily="2" charset="-122"/>
                          <a:cs typeface="Tahoma" panose="020B0604030504040204" pitchFamily="34" charset="0"/>
                        </a:rPr>
                        <a:t>Kardiologiczne</a:t>
                      </a:r>
                    </a:p>
                  </a:txBody>
                  <a:tcPr marL="68580" marR="68580" marT="0" marB="0"/>
                </a:tc>
                <a:tc>
                  <a:txBody>
                    <a:bodyPr/>
                    <a:lstStyle/>
                    <a:p>
                      <a:pPr>
                        <a:spcAft>
                          <a:spcPts val="0"/>
                        </a:spcAft>
                      </a:pPr>
                      <a:r>
                        <a:rPr lang="pl-PL" sz="1100" kern="150">
                          <a:effectLst/>
                          <a:latin typeface="Calibri" panose="020F0502020204030204" pitchFamily="34" charset="0"/>
                          <a:ea typeface="SimSun" panose="02010600030101010101" pitchFamily="2" charset="-122"/>
                          <a:cs typeface="Tahoma" panose="020B0604030504040204" pitchFamily="34" charset="0"/>
                        </a:rPr>
                        <a:t>Niewydolność krążenia, OZW</a:t>
                      </a:r>
                    </a:p>
                  </a:txBody>
                  <a:tcPr marL="68580" marR="68580" marT="0" marB="0"/>
                </a:tc>
                <a:extLst>
                  <a:ext uri="{0D108BD9-81ED-4DB2-BD59-A6C34878D82A}">
                    <a16:rowId xmlns="" xmlns:a16="http://schemas.microsoft.com/office/drawing/2014/main" val="10002"/>
                  </a:ext>
                </a:extLst>
              </a:tr>
              <a:tr h="396723">
                <a:tc>
                  <a:txBody>
                    <a:bodyPr/>
                    <a:lstStyle/>
                    <a:p>
                      <a:pPr>
                        <a:spcAft>
                          <a:spcPts val="0"/>
                        </a:spcAft>
                      </a:pPr>
                      <a:r>
                        <a:rPr lang="pl-PL" sz="1200" b="1" kern="150" dirty="0">
                          <a:effectLst/>
                          <a:latin typeface="Calibri" panose="020F0502020204030204" pitchFamily="34" charset="0"/>
                          <a:ea typeface="SimSun" panose="02010600030101010101" pitchFamily="2" charset="-122"/>
                          <a:cs typeface="Tahoma" panose="020B0604030504040204" pitchFamily="34" charset="0"/>
                        </a:rPr>
                        <a:t>Pulmonologiczne</a:t>
                      </a:r>
                    </a:p>
                  </a:txBody>
                  <a:tcPr marL="68580" marR="68580" marT="0" marB="0"/>
                </a:tc>
                <a:tc>
                  <a:txBody>
                    <a:bodyPr/>
                    <a:lstStyle/>
                    <a:p>
                      <a:pPr>
                        <a:spcAft>
                          <a:spcPts val="0"/>
                        </a:spcAft>
                      </a:pPr>
                      <a:r>
                        <a:rPr lang="pl-PL" sz="1100" kern="150">
                          <a:effectLst/>
                          <a:latin typeface="Calibri" panose="020F0502020204030204" pitchFamily="34" charset="0"/>
                          <a:ea typeface="SimSun" panose="02010600030101010101" pitchFamily="2" charset="-122"/>
                          <a:cs typeface="Tahoma" panose="020B0604030504040204" pitchFamily="34" charset="0"/>
                        </a:rPr>
                        <a:t>Zapalenie płuc, POChP</a:t>
                      </a:r>
                    </a:p>
                  </a:txBody>
                  <a:tcPr marL="68580" marR="68580" marT="0" marB="0"/>
                </a:tc>
                <a:extLst>
                  <a:ext uri="{0D108BD9-81ED-4DB2-BD59-A6C34878D82A}">
                    <a16:rowId xmlns="" xmlns:a16="http://schemas.microsoft.com/office/drawing/2014/main" val="10003"/>
                  </a:ext>
                </a:extLst>
              </a:tr>
              <a:tr h="396723">
                <a:tc>
                  <a:txBody>
                    <a:bodyPr/>
                    <a:lstStyle/>
                    <a:p>
                      <a:pPr>
                        <a:spcAft>
                          <a:spcPts val="0"/>
                        </a:spcAft>
                      </a:pPr>
                      <a:r>
                        <a:rPr lang="pl-PL" sz="1200" b="1" kern="150" dirty="0">
                          <a:effectLst/>
                          <a:latin typeface="Calibri" panose="020F0502020204030204" pitchFamily="34" charset="0"/>
                          <a:ea typeface="SimSun" panose="02010600030101010101" pitchFamily="2" charset="-122"/>
                          <a:cs typeface="Tahoma" panose="020B0604030504040204" pitchFamily="34" charset="0"/>
                        </a:rPr>
                        <a:t>Chirurgiczne</a:t>
                      </a:r>
                    </a:p>
                  </a:txBody>
                  <a:tcPr marL="68580" marR="68580" marT="0" marB="0"/>
                </a:tc>
                <a:tc>
                  <a:txBody>
                    <a:bodyPr/>
                    <a:lstStyle/>
                    <a:p>
                      <a:pPr>
                        <a:spcAft>
                          <a:spcPts val="0"/>
                        </a:spcAft>
                      </a:pPr>
                      <a:r>
                        <a:rPr lang="pl-PL" sz="1100" kern="150" dirty="0">
                          <a:effectLst/>
                          <a:latin typeface="Calibri" panose="020F0502020204030204" pitchFamily="34" charset="0"/>
                          <a:ea typeface="SimSun" panose="02010600030101010101" pitchFamily="2" charset="-122"/>
                          <a:cs typeface="Tahoma" panose="020B0604030504040204" pitchFamily="34" charset="0"/>
                        </a:rPr>
                        <a:t>Stan po zabiegu chirurgicznym (zwłaszcza w kardiochirurgii i ortopedii)</a:t>
                      </a:r>
                    </a:p>
                  </a:txBody>
                  <a:tcPr marL="68580" marR="68580" marT="0" marB="0"/>
                </a:tc>
                <a:extLst>
                  <a:ext uri="{0D108BD9-81ED-4DB2-BD59-A6C34878D82A}">
                    <a16:rowId xmlns="" xmlns:a16="http://schemas.microsoft.com/office/drawing/2014/main" val="10004"/>
                  </a:ext>
                </a:extLst>
              </a:tr>
              <a:tr h="538022">
                <a:tc>
                  <a:txBody>
                    <a:bodyPr/>
                    <a:lstStyle/>
                    <a:p>
                      <a:pPr>
                        <a:spcAft>
                          <a:spcPts val="0"/>
                        </a:spcAft>
                      </a:pPr>
                      <a:r>
                        <a:rPr lang="pl-PL" sz="1200" b="1" kern="150">
                          <a:effectLst/>
                          <a:latin typeface="Calibri" panose="020F0502020204030204" pitchFamily="34" charset="0"/>
                          <a:ea typeface="SimSun" panose="02010600030101010101" pitchFamily="2" charset="-122"/>
                          <a:cs typeface="Tahoma" panose="020B0604030504040204" pitchFamily="34" charset="0"/>
                        </a:rPr>
                        <a:t>Metaboliczne i Endokrynologiczne</a:t>
                      </a:r>
                    </a:p>
                  </a:txBody>
                  <a:tcPr marL="68580" marR="68580" marT="0" marB="0"/>
                </a:tc>
                <a:tc>
                  <a:txBody>
                    <a:bodyPr/>
                    <a:lstStyle/>
                    <a:p>
                      <a:pPr>
                        <a:spcAft>
                          <a:spcPts val="0"/>
                        </a:spcAft>
                      </a:pPr>
                      <a:r>
                        <a:rPr lang="pl-PL" sz="1100" kern="150" dirty="0">
                          <a:effectLst/>
                          <a:latin typeface="Calibri" panose="020F0502020204030204" pitchFamily="34" charset="0"/>
                          <a:ea typeface="SimSun" panose="02010600030101010101" pitchFamily="2" charset="-122"/>
                          <a:cs typeface="Tahoma" panose="020B0604030504040204" pitchFamily="34" charset="0"/>
                        </a:rPr>
                        <a:t>Niewydolność wątroby, niewydolność nerek, hipoglikemia, hiponatremia, niedokrwistość, nadczynność i niedoczynność tarczycy, niewydolność przysadki, , nadczynność i niedoczynność przytarczyc</a:t>
                      </a:r>
                    </a:p>
                  </a:txBody>
                  <a:tcPr marL="68580" marR="68580" marT="0" marB="0"/>
                </a:tc>
                <a:extLst>
                  <a:ext uri="{0D108BD9-81ED-4DB2-BD59-A6C34878D82A}">
                    <a16:rowId xmlns="" xmlns:a16="http://schemas.microsoft.com/office/drawing/2014/main" val="10005"/>
                  </a:ext>
                </a:extLst>
              </a:tr>
              <a:tr h="396723">
                <a:tc>
                  <a:txBody>
                    <a:bodyPr/>
                    <a:lstStyle/>
                    <a:p>
                      <a:pPr>
                        <a:spcAft>
                          <a:spcPts val="0"/>
                        </a:spcAft>
                      </a:pPr>
                      <a:r>
                        <a:rPr lang="pl-PL" sz="1200" b="1" kern="150">
                          <a:effectLst/>
                          <a:latin typeface="Calibri" panose="020F0502020204030204" pitchFamily="34" charset="0"/>
                          <a:ea typeface="SimSun" panose="02010600030101010101" pitchFamily="2" charset="-122"/>
                          <a:cs typeface="Tahoma" panose="020B0604030504040204" pitchFamily="34" charset="0"/>
                        </a:rPr>
                        <a:t>Infekcyjne</a:t>
                      </a:r>
                    </a:p>
                  </a:txBody>
                  <a:tcPr marL="68580" marR="68580" marT="0" marB="0"/>
                </a:tc>
                <a:tc>
                  <a:txBody>
                    <a:bodyPr/>
                    <a:lstStyle/>
                    <a:p>
                      <a:pPr>
                        <a:spcAft>
                          <a:spcPts val="0"/>
                        </a:spcAft>
                      </a:pPr>
                      <a:r>
                        <a:rPr lang="pl-PL" sz="1100" kern="150" dirty="0">
                          <a:effectLst/>
                          <a:latin typeface="Calibri" panose="020F0502020204030204" pitchFamily="34" charset="0"/>
                          <a:ea typeface="SimSun" panose="02010600030101010101" pitchFamily="2" charset="-122"/>
                          <a:cs typeface="Tahoma" panose="020B0604030504040204" pitchFamily="34" charset="0"/>
                        </a:rPr>
                        <a:t>Zapalenie płuc, infekcje dróg moczowych, odleżyny, infekcje przewodu pokarmowego</a:t>
                      </a:r>
                    </a:p>
                  </a:txBody>
                  <a:tcPr marL="68580" marR="68580" marT="0" marB="0"/>
                </a:tc>
                <a:extLst>
                  <a:ext uri="{0D108BD9-81ED-4DB2-BD59-A6C34878D82A}">
                    <a16:rowId xmlns="" xmlns:a16="http://schemas.microsoft.com/office/drawing/2014/main" val="10006"/>
                  </a:ext>
                </a:extLst>
              </a:tr>
              <a:tr h="538022">
                <a:tc>
                  <a:txBody>
                    <a:bodyPr/>
                    <a:lstStyle/>
                    <a:p>
                      <a:pPr>
                        <a:spcAft>
                          <a:spcPts val="0"/>
                        </a:spcAft>
                      </a:pPr>
                      <a:r>
                        <a:rPr lang="pl-PL" sz="1200" b="1" kern="150" dirty="0">
                          <a:effectLst/>
                          <a:latin typeface="Calibri" panose="020F0502020204030204" pitchFamily="34" charset="0"/>
                          <a:ea typeface="SimSun" panose="02010600030101010101" pitchFamily="2" charset="-122"/>
                          <a:cs typeface="Tahoma" panose="020B0604030504040204" pitchFamily="34" charset="0"/>
                        </a:rPr>
                        <a:t>Inne</a:t>
                      </a:r>
                    </a:p>
                  </a:txBody>
                  <a:tcPr marL="68580" marR="68580" marT="0" marB="0"/>
                </a:tc>
                <a:tc>
                  <a:txBody>
                    <a:bodyPr/>
                    <a:lstStyle/>
                    <a:p>
                      <a:pPr>
                        <a:spcAft>
                          <a:spcPts val="0"/>
                        </a:spcAft>
                      </a:pPr>
                      <a:r>
                        <a:rPr lang="pl-PL" sz="1100" kern="150" dirty="0">
                          <a:effectLst/>
                          <a:latin typeface="Calibri" panose="020F0502020204030204" pitchFamily="34" charset="0"/>
                          <a:ea typeface="SimSun" panose="02010600030101010101" pitchFamily="2" charset="-122"/>
                          <a:cs typeface="Tahoma" panose="020B0604030504040204" pitchFamily="34" charset="0"/>
                        </a:rPr>
                        <a:t>Przerzuty do mózgu, zatrucia, zespoły </a:t>
                      </a:r>
                      <a:r>
                        <a:rPr lang="pl-PL" sz="1100" kern="150" dirty="0" err="1">
                          <a:effectLst/>
                          <a:latin typeface="Calibri" panose="020F0502020204030204" pitchFamily="34" charset="0"/>
                          <a:ea typeface="SimSun" panose="02010600030101010101" pitchFamily="2" charset="-122"/>
                          <a:cs typeface="Tahoma" panose="020B0604030504040204" pitchFamily="34" charset="0"/>
                        </a:rPr>
                        <a:t>paraneoplastyczne</a:t>
                      </a:r>
                      <a:r>
                        <a:rPr lang="pl-PL" sz="1100" kern="150" dirty="0">
                          <a:effectLst/>
                          <a:latin typeface="Calibri" panose="020F0502020204030204" pitchFamily="34" charset="0"/>
                          <a:ea typeface="SimSun" panose="02010600030101010101" pitchFamily="2" charset="-122"/>
                          <a:cs typeface="Tahoma" panose="020B0604030504040204" pitchFamily="34" charset="0"/>
                        </a:rPr>
                        <a:t>, zespoły </a:t>
                      </a:r>
                      <a:r>
                        <a:rPr lang="pl-PL" sz="1100" kern="150" dirty="0" err="1">
                          <a:effectLst/>
                          <a:latin typeface="Calibri" panose="020F0502020204030204" pitchFamily="34" charset="0"/>
                          <a:ea typeface="SimSun" panose="02010600030101010101" pitchFamily="2" charset="-122"/>
                          <a:cs typeface="Tahoma" panose="020B0604030504040204" pitchFamily="34" charset="0"/>
                        </a:rPr>
                        <a:t>odstawienne</a:t>
                      </a:r>
                      <a:r>
                        <a:rPr lang="pl-PL" sz="1100" kern="150" dirty="0">
                          <a:effectLst/>
                          <a:latin typeface="Calibri" panose="020F0502020204030204" pitchFamily="34" charset="0"/>
                          <a:ea typeface="SimSun" panose="02010600030101010101" pitchFamily="2" charset="-122"/>
                          <a:cs typeface="Tahoma" panose="020B0604030504040204" pitchFamily="34" charset="0"/>
                        </a:rPr>
                        <a:t>, ból ostry i przewlekły, odwodnienie, niedobory pokarmowe</a:t>
                      </a: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880151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0" dirty="0"/>
              <a:t>Algorytm postępowania diagnostyczno-terapeutycznego</a:t>
            </a:r>
            <a:br>
              <a:rPr lang="pl-PL" sz="2400" b="0" dirty="0"/>
            </a:br>
            <a:r>
              <a:rPr lang="pl-PL" sz="2400" b="0" dirty="0"/>
              <a:t>Zespół </a:t>
            </a:r>
            <a:r>
              <a:rPr lang="pl-PL" sz="2400" b="0" dirty="0" smtClean="0"/>
              <a:t>majaczeniowy </a:t>
            </a:r>
            <a:r>
              <a:rPr lang="pl-PL" sz="2400" b="0" dirty="0"/>
              <a:t>– leczenie</a:t>
            </a:r>
            <a:endParaRPr lang="pl-PL" sz="2400" dirty="0"/>
          </a:p>
        </p:txBody>
      </p:sp>
      <p:sp>
        <p:nvSpPr>
          <p:cNvPr id="3" name="Symbol zastępczy zawartości 2"/>
          <p:cNvSpPr>
            <a:spLocks noGrp="1"/>
          </p:cNvSpPr>
          <p:nvPr>
            <p:ph idx="1"/>
          </p:nvPr>
        </p:nvSpPr>
        <p:spPr/>
        <p:txBody>
          <a:bodyPr/>
          <a:lstStyle/>
          <a:p>
            <a:r>
              <a:rPr lang="pl-PL" dirty="0"/>
              <a:t>L</a:t>
            </a:r>
            <a:r>
              <a:rPr lang="pl-PL" dirty="0" smtClean="0"/>
              <a:t>eczenie choroby podstawowej i monitorowanie stanu somatycznego</a:t>
            </a:r>
          </a:p>
          <a:p>
            <a:pPr marL="0" indent="0">
              <a:buNone/>
            </a:pPr>
            <a:r>
              <a:rPr lang="pl-PL" dirty="0" smtClean="0"/>
              <a:t> (np. nawodnienie, wyrównanie zaburzeń elektrolitowych, antybiotykoterapia w przypadku infekcji)</a:t>
            </a:r>
          </a:p>
          <a:p>
            <a:r>
              <a:rPr lang="pl-PL" dirty="0" smtClean="0"/>
              <a:t>Zapewnienie spokoju i bezpieczeństwa pacjentowi oraz jego otoczeniu, unikanie silnych bodźców</a:t>
            </a:r>
          </a:p>
          <a:p>
            <a:r>
              <a:rPr lang="pl-PL" dirty="0" smtClean="0"/>
              <a:t>W przypadku pobudzenia i niepokoju leki </a:t>
            </a:r>
            <a:r>
              <a:rPr lang="pl-PL" dirty="0" err="1" smtClean="0"/>
              <a:t>przeciwpsychotyczne</a:t>
            </a:r>
            <a:r>
              <a:rPr lang="pl-PL" dirty="0" smtClean="0"/>
              <a:t> (</a:t>
            </a:r>
            <a:r>
              <a:rPr lang="pl-PL" dirty="0" err="1" smtClean="0"/>
              <a:t>haloperidol</a:t>
            </a:r>
            <a:r>
              <a:rPr lang="pl-PL" dirty="0" smtClean="0"/>
              <a:t>, </a:t>
            </a:r>
            <a:r>
              <a:rPr lang="pl-PL" dirty="0" err="1" smtClean="0"/>
              <a:t>risperidon</a:t>
            </a:r>
            <a:r>
              <a:rPr lang="pl-PL" dirty="0" smtClean="0"/>
              <a:t>, </a:t>
            </a:r>
            <a:r>
              <a:rPr lang="pl-PL" dirty="0" err="1" smtClean="0"/>
              <a:t>olanzapina</a:t>
            </a:r>
            <a:r>
              <a:rPr lang="pl-PL" dirty="0" smtClean="0"/>
              <a:t>, </a:t>
            </a:r>
            <a:r>
              <a:rPr lang="pl-PL" dirty="0" err="1" smtClean="0"/>
              <a:t>kwetiapina</a:t>
            </a:r>
            <a:r>
              <a:rPr lang="pl-PL" dirty="0" smtClean="0"/>
              <a:t>), </a:t>
            </a:r>
            <a:r>
              <a:rPr lang="pl-PL" dirty="0" err="1" smtClean="0"/>
              <a:t>benzodiazepiny</a:t>
            </a:r>
            <a:r>
              <a:rPr lang="pl-PL" dirty="0" smtClean="0"/>
              <a:t> (</a:t>
            </a:r>
            <a:r>
              <a:rPr lang="pl-PL" dirty="0" err="1" smtClean="0"/>
              <a:t>diazepam</a:t>
            </a:r>
            <a:r>
              <a:rPr lang="pl-PL" dirty="0" smtClean="0"/>
              <a:t>)</a:t>
            </a:r>
          </a:p>
          <a:p>
            <a:pPr marL="0" indent="0">
              <a:buNone/>
            </a:pPr>
            <a:endParaRPr lang="pl-PL" dirty="0" smtClean="0"/>
          </a:p>
          <a:p>
            <a:pPr marL="0" indent="0">
              <a:buNone/>
            </a:pPr>
            <a:endParaRPr lang="pl-PL" dirty="0" smtClean="0"/>
          </a:p>
          <a:p>
            <a:endParaRPr lang="pl-PL" dirty="0"/>
          </a:p>
        </p:txBody>
      </p:sp>
    </p:spTree>
    <p:extLst>
      <p:ext uri="{BB962C8B-B14F-4D97-AF65-F5344CB8AC3E}">
        <p14:creationId xmlns:p14="http://schemas.microsoft.com/office/powerpoint/2010/main" val="1407565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endParaRPr lang="pl-PL" sz="4000" dirty="0" smtClean="0"/>
          </a:p>
          <a:p>
            <a:pPr marL="0" indent="0" algn="ctr">
              <a:buNone/>
            </a:pPr>
            <a:r>
              <a:rPr lang="pl-PL" sz="4000" dirty="0" smtClean="0"/>
              <a:t>Dziękuję za uwagę.</a:t>
            </a:r>
            <a:endParaRPr lang="pl-PL" sz="4000" dirty="0"/>
          </a:p>
        </p:txBody>
      </p:sp>
    </p:spTree>
    <p:extLst>
      <p:ext uri="{BB962C8B-B14F-4D97-AF65-F5344CB8AC3E}">
        <p14:creationId xmlns:p14="http://schemas.microsoft.com/office/powerpoint/2010/main" val="2591620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0" dirty="0"/>
              <a:t/>
            </a:r>
            <a:br>
              <a:rPr lang="pl-PL" sz="2800" b="0" dirty="0"/>
            </a:br>
            <a:r>
              <a:rPr lang="pl-PL" sz="2800" b="0" dirty="0"/>
              <a:t>Zaburzenia aktywności ruchowej </a:t>
            </a:r>
            <a:endParaRPr lang="pl-PL" sz="2800" dirty="0"/>
          </a:p>
        </p:txBody>
      </p:sp>
      <p:sp>
        <p:nvSpPr>
          <p:cNvPr id="3" name="Symbol zastępczy zawartości 2"/>
          <p:cNvSpPr>
            <a:spLocks noGrp="1"/>
          </p:cNvSpPr>
          <p:nvPr>
            <p:ph idx="1"/>
          </p:nvPr>
        </p:nvSpPr>
        <p:spPr/>
        <p:txBody>
          <a:bodyPr>
            <a:normAutofit fontScale="62500" lnSpcReduction="20000"/>
          </a:bodyPr>
          <a:lstStyle/>
          <a:p>
            <a:endParaRPr lang="pl-PL" dirty="0"/>
          </a:p>
          <a:p>
            <a:endParaRPr lang="pl-PL" sz="2600" dirty="0"/>
          </a:p>
          <a:p>
            <a:r>
              <a:rPr lang="pl-PL" sz="2700" dirty="0"/>
              <a:t>Katapleksja – nagła utrata napięcia mięśniowego prowadząca do upadku (</a:t>
            </a:r>
            <a:r>
              <a:rPr lang="pl-PL" sz="2700" dirty="0">
                <a:solidFill>
                  <a:schemeClr val="tx2"/>
                </a:solidFill>
              </a:rPr>
              <a:t>narkolepsja</a:t>
            </a:r>
            <a:r>
              <a:rPr lang="pl-PL" sz="2700" dirty="0"/>
              <a:t>). </a:t>
            </a:r>
          </a:p>
          <a:p>
            <a:r>
              <a:rPr lang="pl-PL" sz="2700" dirty="0" smtClean="0"/>
              <a:t>Grymasowanie </a:t>
            </a:r>
            <a:r>
              <a:rPr lang="pl-PL" sz="2700" dirty="0"/>
              <a:t>– stereotypowe nadawanie ekspresji mimicznej twarzy wyrazu zaskakującego, niedostosowanego, nienaturalnego, </a:t>
            </a:r>
            <a:r>
              <a:rPr lang="pl-PL" sz="2700" dirty="0" smtClean="0"/>
              <a:t>dziwacznego.</a:t>
            </a:r>
          </a:p>
          <a:p>
            <a:pPr marL="0" indent="0">
              <a:buNone/>
            </a:pPr>
            <a:r>
              <a:rPr lang="pl-PL" sz="2700" dirty="0"/>
              <a:t> </a:t>
            </a:r>
            <a:r>
              <a:rPr lang="pl-PL" sz="2700" dirty="0" smtClean="0"/>
              <a:t>      Grymasowanie </a:t>
            </a:r>
            <a:r>
              <a:rPr lang="pl-PL" sz="2700" dirty="0"/>
              <a:t>podlega woli chorego </a:t>
            </a:r>
            <a:r>
              <a:rPr lang="pl-PL" sz="2700" dirty="0" smtClean="0"/>
              <a:t>(</a:t>
            </a:r>
            <a:r>
              <a:rPr lang="pl-PL" sz="2700" dirty="0">
                <a:solidFill>
                  <a:schemeClr val="tx2"/>
                </a:solidFill>
              </a:rPr>
              <a:t>różnicowanie z ruchami mimowolnymi</a:t>
            </a:r>
            <a:r>
              <a:rPr lang="pl-PL" sz="2700" dirty="0"/>
              <a:t>). </a:t>
            </a:r>
          </a:p>
          <a:p>
            <a:r>
              <a:rPr lang="pl-PL" sz="2700" dirty="0" smtClean="0"/>
              <a:t>Manieryzmy </a:t>
            </a:r>
            <a:r>
              <a:rPr lang="pl-PL" sz="2700" dirty="0"/>
              <a:t>– przypominają grymasowanie, ale poza mimiką obejmują całe zachowania ekspresyjne: gesty, postawę ciała, poruszanie się, ubieranie, wypowiedzi. </a:t>
            </a:r>
            <a:endParaRPr lang="pl-PL" sz="2700" dirty="0" smtClean="0"/>
          </a:p>
          <a:p>
            <a:pPr marL="0" indent="0">
              <a:buNone/>
            </a:pPr>
            <a:r>
              <a:rPr lang="pl-PL" sz="2700" dirty="0" smtClean="0"/>
              <a:t>       Manieryzmy podlegają </a:t>
            </a:r>
            <a:r>
              <a:rPr lang="pl-PL" sz="2700" dirty="0"/>
              <a:t>woli </a:t>
            </a:r>
            <a:r>
              <a:rPr lang="pl-PL" sz="2700" dirty="0" smtClean="0"/>
              <a:t>chorego</a:t>
            </a:r>
            <a:r>
              <a:rPr lang="pl-PL" sz="2700" dirty="0"/>
              <a:t> (</a:t>
            </a:r>
            <a:r>
              <a:rPr lang="pl-PL" sz="2700" dirty="0">
                <a:solidFill>
                  <a:schemeClr val="tx2"/>
                </a:solidFill>
              </a:rPr>
              <a:t>różnicowanie z ruchami mimowolnymi</a:t>
            </a:r>
            <a:r>
              <a:rPr lang="pl-PL" sz="2700" dirty="0"/>
              <a:t>). </a:t>
            </a:r>
          </a:p>
          <a:p>
            <a:r>
              <a:rPr lang="pl-PL" sz="2700" dirty="0" err="1" smtClean="0"/>
              <a:t>Posturyzmy</a:t>
            </a:r>
            <a:r>
              <a:rPr lang="pl-PL" sz="2700" dirty="0" smtClean="0"/>
              <a:t> </a:t>
            </a:r>
            <a:r>
              <a:rPr lang="pl-PL" sz="2700" dirty="0"/>
              <a:t>– przyjmowanie niezwykłych, dziwacznych, niefizjologicznych pozycji </a:t>
            </a:r>
            <a:r>
              <a:rPr lang="pl-PL" sz="2700" dirty="0" smtClean="0"/>
              <a:t>ciała. </a:t>
            </a:r>
            <a:endParaRPr lang="pl-PL" sz="2700" dirty="0"/>
          </a:p>
          <a:p>
            <a:endParaRPr lang="pl-PL" dirty="0"/>
          </a:p>
        </p:txBody>
      </p:sp>
    </p:spTree>
    <p:extLst>
      <p:ext uri="{BB962C8B-B14F-4D97-AF65-F5344CB8AC3E}">
        <p14:creationId xmlns:p14="http://schemas.microsoft.com/office/powerpoint/2010/main" val="157653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0" dirty="0"/>
              <a:t/>
            </a:r>
            <a:br>
              <a:rPr lang="pl-PL" b="0" dirty="0"/>
            </a:br>
            <a:r>
              <a:rPr lang="pl-PL" sz="3100" b="0" dirty="0"/>
              <a:t>Zaburzenia aktywności ruchowej</a:t>
            </a:r>
            <a:endParaRPr lang="pl-PL" sz="3100" dirty="0"/>
          </a:p>
        </p:txBody>
      </p:sp>
      <p:sp>
        <p:nvSpPr>
          <p:cNvPr id="3" name="Symbol zastępczy zawartości 2"/>
          <p:cNvSpPr>
            <a:spLocks noGrp="1"/>
          </p:cNvSpPr>
          <p:nvPr>
            <p:ph idx="1"/>
          </p:nvPr>
        </p:nvSpPr>
        <p:spPr>
          <a:xfrm>
            <a:off x="457200" y="1059582"/>
            <a:ext cx="8229600" cy="3384376"/>
          </a:xfrm>
        </p:spPr>
        <p:txBody>
          <a:bodyPr>
            <a:normAutofit fontScale="92500" lnSpcReduction="10000"/>
          </a:bodyPr>
          <a:lstStyle/>
          <a:p>
            <a:endParaRPr lang="pl-PL" dirty="0"/>
          </a:p>
          <a:p>
            <a:endParaRPr lang="pl-PL" dirty="0"/>
          </a:p>
          <a:p>
            <a:r>
              <a:rPr lang="pl-PL" dirty="0" smtClean="0"/>
              <a:t>Tiki </a:t>
            </a:r>
            <a:r>
              <a:rPr lang="pl-PL" dirty="0"/>
              <a:t>– nagłe, szybkie, stereotypowo powtarzające się ruchy różnych, ograniczonych grup mięśni. </a:t>
            </a:r>
            <a:r>
              <a:rPr lang="pl-PL" u="sng" dirty="0"/>
              <a:t>Nie podlegają woli chorego</a:t>
            </a:r>
            <a:r>
              <a:rPr lang="pl-PL" dirty="0"/>
              <a:t>. </a:t>
            </a:r>
          </a:p>
          <a:p>
            <a:pPr lvl="1"/>
            <a:r>
              <a:rPr lang="pl-PL" dirty="0" smtClean="0"/>
              <a:t>Tiki </a:t>
            </a:r>
            <a:r>
              <a:rPr lang="pl-PL" dirty="0"/>
              <a:t>głosowe – mimowolne wypowiadanie słów, dźwięków. </a:t>
            </a:r>
          </a:p>
          <a:p>
            <a:pPr lvl="1"/>
            <a:r>
              <a:rPr lang="pl-PL" dirty="0" smtClean="0"/>
              <a:t>Zespół </a:t>
            </a:r>
            <a:r>
              <a:rPr lang="pl-PL" i="1" dirty="0" err="1"/>
              <a:t>Gillesa</a:t>
            </a:r>
            <a:r>
              <a:rPr lang="pl-PL" i="1" dirty="0"/>
              <a:t> de la </a:t>
            </a:r>
            <a:r>
              <a:rPr lang="pl-PL" i="1" dirty="0" err="1"/>
              <a:t>Tourette'a</a:t>
            </a:r>
            <a:r>
              <a:rPr lang="pl-PL" i="1" dirty="0"/>
              <a:t> – </a:t>
            </a:r>
            <a:r>
              <a:rPr lang="pl-PL" dirty="0"/>
              <a:t>tiki ruchowi i głosowe, koprolalia. </a:t>
            </a:r>
          </a:p>
          <a:p>
            <a:r>
              <a:rPr lang="pl-PL" dirty="0" smtClean="0"/>
              <a:t>Apraksje </a:t>
            </a:r>
            <a:r>
              <a:rPr lang="pl-PL" dirty="0"/>
              <a:t>– niemożność wykonania (lub prawidłowego wykonania) prostego ruchu lub złożonej sekwencji ruchów, mimo zachowania sprawności </a:t>
            </a:r>
            <a:r>
              <a:rPr lang="pl-PL" dirty="0" err="1"/>
              <a:t>mięsni</a:t>
            </a:r>
            <a:r>
              <a:rPr lang="pl-PL" dirty="0"/>
              <a:t> i zrozumienia polecenia. Są następstwem organicznego uszkodzenia OUN, głownie w okolicy ciemieniowo – potylicznej i ciała modzelowatego. Przykłady: apraksja oralna, okoruchowa, rysowania, ubierania się, chodzenia. </a:t>
            </a:r>
          </a:p>
          <a:p>
            <a:endParaRPr lang="pl-PL" dirty="0"/>
          </a:p>
        </p:txBody>
      </p:sp>
    </p:spTree>
    <p:extLst>
      <p:ext uri="{BB962C8B-B14F-4D97-AF65-F5344CB8AC3E}">
        <p14:creationId xmlns:p14="http://schemas.microsoft.com/office/powerpoint/2010/main" val="1724128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0" dirty="0"/>
              <a:t/>
            </a:r>
            <a:br>
              <a:rPr lang="pl-PL" b="0" dirty="0"/>
            </a:br>
            <a:r>
              <a:rPr lang="pl-PL" sz="3100" b="0" dirty="0"/>
              <a:t>Katatonia</a:t>
            </a:r>
            <a:endParaRPr lang="pl-PL" sz="3100" dirty="0"/>
          </a:p>
        </p:txBody>
      </p:sp>
      <p:sp>
        <p:nvSpPr>
          <p:cNvPr id="3" name="Symbol zastępczy zawartości 2"/>
          <p:cNvSpPr>
            <a:spLocks noGrp="1"/>
          </p:cNvSpPr>
          <p:nvPr>
            <p:ph idx="1"/>
          </p:nvPr>
        </p:nvSpPr>
        <p:spPr>
          <a:xfrm>
            <a:off x="457200" y="987574"/>
            <a:ext cx="8229600" cy="3456384"/>
          </a:xfrm>
        </p:spPr>
        <p:txBody>
          <a:bodyPr>
            <a:normAutofit fontScale="85000" lnSpcReduction="20000"/>
          </a:bodyPr>
          <a:lstStyle/>
          <a:p>
            <a:endParaRPr lang="pl-PL" dirty="0"/>
          </a:p>
          <a:p>
            <a:endParaRPr lang="pl-PL" dirty="0"/>
          </a:p>
          <a:p>
            <a:pPr marL="0" indent="0">
              <a:buNone/>
            </a:pPr>
            <a:r>
              <a:rPr lang="pl-PL" sz="2600" dirty="0">
                <a:solidFill>
                  <a:srgbClr val="FF0000"/>
                </a:solidFill>
              </a:rPr>
              <a:t>Schizofrenia katatoniczna ≠ katatonia </a:t>
            </a:r>
          </a:p>
          <a:p>
            <a:pPr marL="0" indent="0">
              <a:buNone/>
            </a:pPr>
            <a:r>
              <a:rPr lang="pl-PL" sz="2600" dirty="0"/>
              <a:t>Katatonia nie jest swoista dla schizofrenii </a:t>
            </a:r>
          </a:p>
          <a:p>
            <a:pPr marL="0" indent="0">
              <a:buNone/>
            </a:pPr>
            <a:r>
              <a:rPr lang="pl-PL" sz="2600" dirty="0"/>
              <a:t>Inne przyczyny katatonii: </a:t>
            </a:r>
          </a:p>
          <a:p>
            <a:pPr marL="400050" lvl="1" indent="0">
              <a:buNone/>
            </a:pPr>
            <a:r>
              <a:rPr lang="pl-PL" dirty="0"/>
              <a:t>•Depresja psychotyczna </a:t>
            </a:r>
          </a:p>
          <a:p>
            <a:pPr marL="400050" lvl="1" indent="0">
              <a:buNone/>
            </a:pPr>
            <a:r>
              <a:rPr lang="pl-PL" dirty="0"/>
              <a:t>•Zaburzenia konwersyjne </a:t>
            </a:r>
          </a:p>
          <a:p>
            <a:pPr marL="400050" lvl="1" indent="0">
              <a:buNone/>
            </a:pPr>
            <a:r>
              <a:rPr lang="pl-PL" dirty="0"/>
              <a:t>•Katatonia polekowa (</a:t>
            </a:r>
            <a:r>
              <a:rPr lang="pl-PL" dirty="0" err="1"/>
              <a:t>neuroleptyki</a:t>
            </a:r>
            <a:r>
              <a:rPr lang="pl-PL" dirty="0"/>
              <a:t>) </a:t>
            </a:r>
          </a:p>
          <a:p>
            <a:pPr marL="400050" lvl="1" indent="0">
              <a:buNone/>
            </a:pPr>
            <a:r>
              <a:rPr lang="pl-PL" dirty="0"/>
              <a:t>•Ostra śmiertelna katatonia </a:t>
            </a:r>
          </a:p>
          <a:p>
            <a:pPr marL="400050" lvl="1" indent="0">
              <a:buNone/>
            </a:pPr>
            <a:r>
              <a:rPr lang="pl-PL" dirty="0"/>
              <a:t>•Opryszczkowe zapalenie mózgu </a:t>
            </a:r>
          </a:p>
          <a:p>
            <a:pPr marL="400050" lvl="1" indent="0">
              <a:buNone/>
            </a:pPr>
            <a:r>
              <a:rPr lang="pl-PL" dirty="0"/>
              <a:t>•Zatrucie tlenkiem węgla </a:t>
            </a:r>
          </a:p>
          <a:p>
            <a:pPr marL="400050" lvl="1" indent="0">
              <a:buNone/>
            </a:pPr>
            <a:r>
              <a:rPr lang="pl-PL" dirty="0"/>
              <a:t>•Organiczne uszkodzenia mózgu </a:t>
            </a:r>
          </a:p>
          <a:p>
            <a:endParaRPr lang="pl-PL" dirty="0"/>
          </a:p>
        </p:txBody>
      </p:sp>
    </p:spTree>
    <p:extLst>
      <p:ext uri="{BB962C8B-B14F-4D97-AF65-F5344CB8AC3E}">
        <p14:creationId xmlns:p14="http://schemas.microsoft.com/office/powerpoint/2010/main" val="198033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b="0" dirty="0"/>
              <a:t/>
            </a:r>
            <a:br>
              <a:rPr lang="pl-PL" b="0" dirty="0"/>
            </a:br>
            <a:r>
              <a:rPr lang="pl-PL" sz="3100" b="0" dirty="0"/>
              <a:t>Katatonia - </a:t>
            </a:r>
            <a:r>
              <a:rPr lang="pl-PL" sz="3100" b="0" dirty="0" err="1"/>
              <a:t>parakinezy</a:t>
            </a:r>
            <a:endParaRPr lang="pl-PL" sz="3100" dirty="0"/>
          </a:p>
        </p:txBody>
      </p:sp>
      <p:sp>
        <p:nvSpPr>
          <p:cNvPr id="5" name="Symbol zastępczy tekstu 4"/>
          <p:cNvSpPr>
            <a:spLocks noGrp="1"/>
          </p:cNvSpPr>
          <p:nvPr>
            <p:ph type="body" idx="1"/>
          </p:nvPr>
        </p:nvSpPr>
        <p:spPr/>
        <p:txBody>
          <a:bodyPr/>
          <a:lstStyle/>
          <a:p>
            <a:endParaRPr lang="pl-PL"/>
          </a:p>
        </p:txBody>
      </p:sp>
      <p:sp>
        <p:nvSpPr>
          <p:cNvPr id="6" name="Symbol zastępczy zawartości 5"/>
          <p:cNvSpPr>
            <a:spLocks noGrp="1"/>
          </p:cNvSpPr>
          <p:nvPr>
            <p:ph sz="half" idx="2"/>
          </p:nvPr>
        </p:nvSpPr>
        <p:spPr>
          <a:xfrm>
            <a:off x="457200" y="1419622"/>
            <a:ext cx="4040188" cy="3024336"/>
          </a:xfrm>
        </p:spPr>
        <p:txBody>
          <a:bodyPr>
            <a:normAutofit fontScale="92500" lnSpcReduction="10000"/>
          </a:bodyPr>
          <a:lstStyle/>
          <a:p>
            <a:pPr marL="0" indent="0">
              <a:buNone/>
            </a:pPr>
            <a:endParaRPr lang="pl-PL" dirty="0"/>
          </a:p>
          <a:p>
            <a:r>
              <a:rPr lang="pl-PL" dirty="0"/>
              <a:t>Katalepsja </a:t>
            </a:r>
            <a:r>
              <a:rPr lang="pl-PL" dirty="0" smtClean="0"/>
              <a:t>(giętkość woskowa)</a:t>
            </a:r>
            <a:endParaRPr lang="pl-PL" dirty="0"/>
          </a:p>
          <a:p>
            <a:endParaRPr lang="pl-PL" dirty="0"/>
          </a:p>
          <a:p>
            <a:r>
              <a:rPr lang="pl-PL" dirty="0" smtClean="0"/>
              <a:t>Zastyganie </a:t>
            </a:r>
            <a:r>
              <a:rPr lang="pl-PL" dirty="0"/>
              <a:t>- objaw „poduszki powietrznej” </a:t>
            </a:r>
          </a:p>
          <a:p>
            <a:pPr marL="0" indent="0">
              <a:buNone/>
            </a:pPr>
            <a:endParaRPr lang="pl-PL" dirty="0"/>
          </a:p>
          <a:p>
            <a:r>
              <a:rPr lang="pl-PL" dirty="0" smtClean="0"/>
              <a:t>Negatywizm </a:t>
            </a:r>
            <a:endParaRPr lang="pl-PL" dirty="0"/>
          </a:p>
          <a:p>
            <a:pPr marL="685800" lvl="1">
              <a:buFont typeface="Wingdings" panose="05000000000000000000" pitchFamily="2" charset="2"/>
              <a:buChar char="§"/>
            </a:pPr>
            <a:r>
              <a:rPr lang="pl-PL" dirty="0" smtClean="0"/>
              <a:t>czynny </a:t>
            </a:r>
            <a:endParaRPr lang="pl-PL" dirty="0"/>
          </a:p>
          <a:p>
            <a:pPr marL="685800" lvl="1">
              <a:buFont typeface="Wingdings" panose="05000000000000000000" pitchFamily="2" charset="2"/>
              <a:buChar char="§"/>
            </a:pPr>
            <a:r>
              <a:rPr lang="pl-PL" dirty="0" smtClean="0"/>
              <a:t>bierny </a:t>
            </a:r>
            <a:endParaRPr lang="pl-PL" dirty="0"/>
          </a:p>
          <a:p>
            <a:endParaRPr lang="pl-PL" dirty="0"/>
          </a:p>
        </p:txBody>
      </p:sp>
      <p:sp>
        <p:nvSpPr>
          <p:cNvPr id="7" name="Symbol zastępczy tekstu 6"/>
          <p:cNvSpPr>
            <a:spLocks noGrp="1"/>
          </p:cNvSpPr>
          <p:nvPr>
            <p:ph type="body" sz="quarter" idx="3"/>
          </p:nvPr>
        </p:nvSpPr>
        <p:spPr/>
        <p:txBody>
          <a:bodyPr/>
          <a:lstStyle/>
          <a:p>
            <a:endParaRPr lang="pl-PL"/>
          </a:p>
        </p:txBody>
      </p:sp>
      <p:sp>
        <p:nvSpPr>
          <p:cNvPr id="8" name="Symbol zastępczy zawartości 7"/>
          <p:cNvSpPr>
            <a:spLocks noGrp="1"/>
          </p:cNvSpPr>
          <p:nvPr>
            <p:ph sz="quarter" idx="4"/>
          </p:nvPr>
        </p:nvSpPr>
        <p:spPr>
          <a:xfrm>
            <a:off x="4645026" y="987574"/>
            <a:ext cx="4041775" cy="3456384"/>
          </a:xfrm>
        </p:spPr>
        <p:txBody>
          <a:bodyPr>
            <a:normAutofit/>
          </a:bodyPr>
          <a:lstStyle/>
          <a:p>
            <a:endParaRPr lang="pl-PL" dirty="0"/>
          </a:p>
          <a:p>
            <a:endParaRPr lang="pl-PL" dirty="0"/>
          </a:p>
          <a:p>
            <a:pPr marL="0" indent="0">
              <a:buNone/>
            </a:pPr>
            <a:r>
              <a:rPr lang="pl-PL" dirty="0"/>
              <a:t>• Objawy echa : </a:t>
            </a:r>
          </a:p>
          <a:p>
            <a:pPr marL="685800" lvl="1">
              <a:buFont typeface="Wingdings" panose="05000000000000000000" pitchFamily="2" charset="2"/>
              <a:buChar char="§"/>
            </a:pPr>
            <a:r>
              <a:rPr lang="pl-PL" dirty="0" smtClean="0"/>
              <a:t>echopraksja </a:t>
            </a:r>
            <a:r>
              <a:rPr lang="pl-PL" dirty="0"/>
              <a:t>(gesty) </a:t>
            </a:r>
          </a:p>
          <a:p>
            <a:pPr marL="685800" lvl="1">
              <a:buFont typeface="Wingdings" panose="05000000000000000000" pitchFamily="2" charset="2"/>
              <a:buChar char="§"/>
            </a:pPr>
            <a:r>
              <a:rPr lang="pl-PL" dirty="0" smtClean="0"/>
              <a:t>echomimia </a:t>
            </a:r>
            <a:r>
              <a:rPr lang="pl-PL" dirty="0"/>
              <a:t>(mimika) </a:t>
            </a:r>
          </a:p>
          <a:p>
            <a:pPr marL="685800" lvl="1">
              <a:buFont typeface="Wingdings" panose="05000000000000000000" pitchFamily="2" charset="2"/>
              <a:buChar char="§"/>
            </a:pPr>
            <a:r>
              <a:rPr lang="pl-PL" dirty="0" smtClean="0"/>
              <a:t>echolalia </a:t>
            </a:r>
            <a:r>
              <a:rPr lang="pl-PL" dirty="0"/>
              <a:t>(słowa) </a:t>
            </a:r>
            <a:endParaRPr lang="pl-PL" dirty="0" smtClean="0"/>
          </a:p>
          <a:p>
            <a:pPr marL="0" indent="0">
              <a:buNone/>
            </a:pPr>
            <a:endParaRPr lang="pl-PL" dirty="0"/>
          </a:p>
          <a:p>
            <a:pPr marL="0" indent="0">
              <a:buNone/>
            </a:pPr>
            <a:r>
              <a:rPr lang="pl-PL" dirty="0" smtClean="0"/>
              <a:t>•</a:t>
            </a:r>
            <a:r>
              <a:rPr lang="pl-PL" dirty="0"/>
              <a:t>Automatyzm </a:t>
            </a:r>
            <a:r>
              <a:rPr lang="pl-PL" dirty="0" smtClean="0"/>
              <a:t>nakazowy (automatyczna uległość) </a:t>
            </a:r>
            <a:endParaRPr lang="pl-PL" dirty="0"/>
          </a:p>
          <a:p>
            <a:endParaRPr lang="pl-PL" dirty="0"/>
          </a:p>
        </p:txBody>
      </p:sp>
    </p:spTree>
    <p:extLst>
      <p:ext uri="{BB962C8B-B14F-4D97-AF65-F5344CB8AC3E}">
        <p14:creationId xmlns:p14="http://schemas.microsoft.com/office/powerpoint/2010/main" val="286187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Niestandardowy 1">
      <a:dk1>
        <a:sysClr val="windowText" lastClr="000000"/>
      </a:dk1>
      <a:lt1>
        <a:sysClr val="window" lastClr="FFFFFF"/>
      </a:lt1>
      <a:dk2>
        <a:srgbClr val="007DC1"/>
      </a:dk2>
      <a:lt2>
        <a:srgbClr val="A92037"/>
      </a:lt2>
      <a:accent1>
        <a:srgbClr val="007DC1"/>
      </a:accent1>
      <a:accent2>
        <a:srgbClr val="A92037"/>
      </a:accent2>
      <a:accent3>
        <a:srgbClr val="D8D8D8"/>
      </a:accent3>
      <a:accent4>
        <a:srgbClr val="7F7F7F"/>
      </a:accent4>
      <a:accent5>
        <a:srgbClr val="76923C"/>
      </a:accent5>
      <a:accent6>
        <a:srgbClr val="8DB3E2"/>
      </a:accent6>
      <a:hlink>
        <a:srgbClr val="007DC1"/>
      </a:hlink>
      <a:folHlink>
        <a:srgbClr val="A92037"/>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3649</Words>
  <Application>Microsoft Office PowerPoint</Application>
  <PresentationFormat>Pokaz na ekranie (16:9)</PresentationFormat>
  <Paragraphs>389</Paragraphs>
  <Slides>56</Slides>
  <Notes>1</Notes>
  <HiddenSlides>0</HiddenSlides>
  <MMClips>0</MMClips>
  <ScaleCrop>false</ScaleCrop>
  <HeadingPairs>
    <vt:vector size="4" baseType="variant">
      <vt:variant>
        <vt:lpstr>Motyw</vt:lpstr>
      </vt:variant>
      <vt:variant>
        <vt:i4>1</vt:i4>
      </vt:variant>
      <vt:variant>
        <vt:lpstr>Tytuły slajdów</vt:lpstr>
      </vt:variant>
      <vt:variant>
        <vt:i4>56</vt:i4>
      </vt:variant>
    </vt:vector>
  </HeadingPairs>
  <TitlesOfParts>
    <vt:vector size="57" baseType="lpstr">
      <vt:lpstr>Motyw pakietu Office</vt:lpstr>
      <vt:lpstr>Prezentacja programu PowerPoint</vt:lpstr>
      <vt:lpstr>Prezentacja programu PowerPoint</vt:lpstr>
      <vt:lpstr>Zaburzenia aktywności ruchowej</vt:lpstr>
      <vt:lpstr> Pobudzenie </vt:lpstr>
      <vt:lpstr> Spowolnienie </vt:lpstr>
      <vt:lpstr> Zaburzenia aktywności ruchowej </vt:lpstr>
      <vt:lpstr> Zaburzenia aktywności ruchowej</vt:lpstr>
      <vt:lpstr> Katatonia</vt:lpstr>
      <vt:lpstr> Katatonia - parakinezy</vt:lpstr>
      <vt:lpstr> Katatonia - parakinezy</vt:lpstr>
      <vt:lpstr>PRZYTOMNOŚĆ </vt:lpstr>
      <vt:lpstr>ŚWIADOMOŚĆ</vt:lpstr>
      <vt:lpstr> Zaburzenia świadomości </vt:lpstr>
      <vt:lpstr> Ilościowe zaburzenia świadomości </vt:lpstr>
      <vt:lpstr>Ilościowe zaburzenia świadomości</vt:lpstr>
      <vt:lpstr> Ilościowe zaburzenia świadomości</vt:lpstr>
      <vt:lpstr>Jakościowe zaburzenia świadomości  PRZYMGLENIE</vt:lpstr>
      <vt:lpstr>Jakościowe zaburzenia świadomości  ZMĄCENIE</vt:lpstr>
      <vt:lpstr>Jakościowe zaburzenia świadomości  ZWĘŻENIE</vt:lpstr>
      <vt:lpstr>Prezentacja programu PowerPoint</vt:lpstr>
      <vt:lpstr>Prezentacja programu PowerPoint</vt:lpstr>
      <vt:lpstr>Prezentacja programu PowerPoint</vt:lpstr>
      <vt:lpstr>Objawy nieuzasadnione wynikami badania  (niewyjaśnione dolegliwości somatyczne) </vt:lpstr>
      <vt:lpstr>Objawy nieuzasadnione wynikami badania  (niewyjaśnione dolegliwości somatyczne)</vt:lpstr>
      <vt:lpstr>Objawy nieuzasadnione wynikami badania  (niewyjaśnione dolegliwości somatyczne)</vt:lpstr>
      <vt:lpstr>Objawy nieuzasadnione wynikami badania  (niewyjaśnione dolegliwości somatyczne)</vt:lpstr>
      <vt:lpstr>Objawy nieuzasadnione wynikami badania  (niewyjaśnione dolegliwości somatyczne)</vt:lpstr>
      <vt:lpstr>Objawy nieuzasadnione wynikami badania  (niewyjaśnione dolegliwości somatyczne)</vt:lpstr>
      <vt:lpstr>Niepełnosprawność intelektualna</vt:lpstr>
      <vt:lpstr>Algorytm postępowania diagnostyczno-terapeutycznego Prezentacja przypadku psychiatrycznego</vt:lpstr>
      <vt:lpstr>Algorytm postępowania diagnostyczno-terapeutycznego Rozpoznanie wstępne - Zespół depresyjny</vt:lpstr>
      <vt:lpstr>Algorytm postępowania diagnostyczno-terapeutycznego Zespół depresyjny – diagnostyka różnicowa</vt:lpstr>
      <vt:lpstr>Algorytm postępowania diagnostyczno-terapeutycznego Zespół depresyjny – badania dodatkowe (w zależności od obrazu klinicznego)</vt:lpstr>
      <vt:lpstr>Algorytm postępowania diagnostyczno-terapeutycznego Zespół depresyjny – leczenie</vt:lpstr>
      <vt:lpstr>Algorytm postępowania diagnostyczno-terapeutycznego Prezentacja przypadku psychiatrycznego</vt:lpstr>
      <vt:lpstr>Algorytm postępowania diagnostyczno-terapeutycznego Rozpoznanie wstępne - Zespół maniakalny</vt:lpstr>
      <vt:lpstr>Algorytm postępowania diagnostyczno-terapeutycznego Zespół maniakalny – diagnostyka różnicowa</vt:lpstr>
      <vt:lpstr>Algorytm postępowania diagnostyczno-terapeutycznego Zespół maniakalny – badania dodatkowe (w zależności od obrazu klinicznego)</vt:lpstr>
      <vt:lpstr>Algorytm postępowania diagnostyczno-terapeutycznego Zespół maniakalny – leczenie</vt:lpstr>
      <vt:lpstr>Algorytm postępowania diagnostyczno-terapeutycznego Prezentacja przypadku psychiatrycznego</vt:lpstr>
      <vt:lpstr>Algorytm postępowania diagnostyczno-terapeutycznego Rozpoznanie wstępne - Zespół paranoidalny</vt:lpstr>
      <vt:lpstr>Algorytm postępowania diagnostyczno-terapeutycznego Zespół paranoidalny – diagnostyka różnicowa</vt:lpstr>
      <vt:lpstr>Algorytm postępowania diagnostyczno-terapeutycznego Zespół paranoidalny – badania dodatkowe (w zależności od obrazu klinicznego)</vt:lpstr>
      <vt:lpstr>Algorytm postępowania diagnostyczno-terapeutycznego Zespół paranoidalny – leczenie</vt:lpstr>
      <vt:lpstr>Algorytm postępowania diagnostyczno-terapeutycznego Prezentacja przypadku psychiatrycznego</vt:lpstr>
      <vt:lpstr>Zespół otępienny</vt:lpstr>
      <vt:lpstr>Algorytm postępowania diagnostyczno-terapeutycznego Zespół otępienny – diagnostyka różnicowa</vt:lpstr>
      <vt:lpstr>Algorytm postępowania diagnostyczno-terapeutycznego Zespół otępienny – badania dodatkowe (w zależności od obrazu klinicznego)</vt:lpstr>
      <vt:lpstr>Algorytm postępowania diagnostyczno-terapeutycznego Zespół otępienny – leczenie</vt:lpstr>
      <vt:lpstr>Algorytm postępowania diagnostyczno-terapeutycznego Prezentacja przypadku psychiatrycznego</vt:lpstr>
      <vt:lpstr>Algorytm postępowania diagnostyczno-terapeutycznego Rozpoznanie wstępne - Zespół majaczeniowy</vt:lpstr>
      <vt:lpstr>Zespół majaczeniowy - objawy</vt:lpstr>
      <vt:lpstr>Algorytm postępowania diagnostyczno-terapeutycznego Zespół majaczeniowy – badania dodatkowe (w zależności od obrazu klinicznego)</vt:lpstr>
      <vt:lpstr>Prezentacja programu PowerPoint</vt:lpstr>
      <vt:lpstr>Algorytm postępowania diagnostyczno-terapeutycznego Zespół majaczeniowy – leczenie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klaudia.zakrzewska</dc:creator>
  <cp:lastModifiedBy>Paciorek Dorota </cp:lastModifiedBy>
  <cp:revision>58</cp:revision>
  <dcterms:created xsi:type="dcterms:W3CDTF">2018-06-27T12:17:03Z</dcterms:created>
  <dcterms:modified xsi:type="dcterms:W3CDTF">2018-11-13T11:13:23Z</dcterms:modified>
</cp:coreProperties>
</file>