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sz Kaczmarek" initials="B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47"/>
  </p:normalViewPr>
  <p:slideViewPr>
    <p:cSldViewPr>
      <p:cViewPr>
        <p:scale>
          <a:sx n="100" d="100"/>
          <a:sy n="100" d="100"/>
        </p:scale>
        <p:origin x="-300" y="-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F2C64-57BD-4C23-899F-A35B3FF9895A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2303-EED8-45C1-8645-B3B614A75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1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2303-EED8-45C1-8645-B3B614A755E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0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4040188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067694"/>
            <a:ext cx="4040188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419622"/>
            <a:ext cx="4041775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067694"/>
            <a:ext cx="4041775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9F4-62EA-4B0A-9731-F9D476818675}" type="datetimeFigureOut">
              <a:rPr lang="pl-PL" smtClean="0"/>
              <a:pPr/>
              <a:t>2018-11-14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699541"/>
            <a:ext cx="3008313" cy="504057"/>
          </a:xfrm>
        </p:spPr>
        <p:txBody>
          <a:bodyPr anchor="b"/>
          <a:lstStyle>
            <a:lvl1pPr algn="l"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699543"/>
            <a:ext cx="5111750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203599"/>
            <a:ext cx="3008313" cy="3240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07854"/>
            <a:ext cx="5486400" cy="360040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99541"/>
            <a:ext cx="5486400" cy="2664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3867895"/>
            <a:ext cx="5486400" cy="576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19F4-62EA-4B0A-9731-F9D476818675}" type="datetimeFigureOut">
              <a:rPr lang="pl-PL" smtClean="0"/>
              <a:pPr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-11811" y="2931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A92037"/>
                </a:solidFill>
                <a:latin typeface="+mj-lt"/>
              </a:rPr>
              <a:t>PSYCHOPATOLOGIA OGÓLNA DLA STUDENTÓW MEDYCYNY CZ. I</a:t>
            </a:r>
            <a:endParaRPr lang="pl-PL" sz="2000" b="1" dirty="0">
              <a:solidFill>
                <a:srgbClr val="A92037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263" y="38678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Magdalena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Kotlicka-Antczak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 Bartosz Kaczmarek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700" dirty="0" smtClean="0">
                <a:solidFill>
                  <a:schemeClr val="bg2">
                    <a:lumMod val="50000"/>
                  </a:schemeClr>
                </a:solidFill>
              </a:rPr>
              <a:t>ZABURZENIA </a:t>
            </a:r>
            <a:r>
              <a:rPr lang="pl-PL" sz="2700" dirty="0">
                <a:solidFill>
                  <a:schemeClr val="bg2">
                    <a:lumMod val="50000"/>
                  </a:schemeClr>
                </a:solidFill>
              </a:rPr>
              <a:t>PSYCHOSENSORYCZNE 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Halucynoidy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Zaburzenia schematów przestrzennych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9592" y="699542"/>
            <a:ext cx="748883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1763688" y="1491630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6084168" y="1491630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6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Halucynoidy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endParaRPr lang="pl-PL" dirty="0"/>
          </a:p>
          <a:p>
            <a:pPr marL="274320" indent="-274320">
              <a:buNone/>
              <a:defRPr/>
            </a:pP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None/>
              <a:defRPr/>
            </a:pP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None/>
              <a:defRPr/>
            </a:pP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None/>
              <a:defRPr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BRAK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BODŹCA                  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				  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„ODBIÓR” BODŹCA</a:t>
            </a:r>
          </a:p>
          <a:p>
            <a:pPr marL="274320" indent="-274320">
              <a:buNone/>
              <a:defRPr/>
            </a:pPr>
            <a:r>
              <a:rPr lang="pl-PL" dirty="0" smtClean="0"/>
              <a:t>						 	           </a:t>
            </a:r>
            <a:r>
              <a:rPr lang="pl-PL" b="1" dirty="0" smtClean="0">
                <a:solidFill>
                  <a:srgbClr val="FF0000"/>
                </a:solidFill>
              </a:rPr>
              <a:t>KRYTYCYZM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5" descr="imagesCAUQP9L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87471"/>
            <a:ext cx="1023553" cy="88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 rot="486702">
            <a:off x="7435727" y="3614549"/>
            <a:ext cx="1553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 smtClean="0">
                <a:solidFill>
                  <a:srgbClr val="0070C0"/>
                </a:solidFill>
                <a:latin typeface="Gill Sans MT" panose="020B0502020104020203" pitchFamily="34" charset="-18"/>
              </a:rPr>
              <a:t>Znowu te zwidy!</a:t>
            </a:r>
          </a:p>
          <a:p>
            <a:endParaRPr lang="pl-PL" dirty="0"/>
          </a:p>
        </p:txBody>
      </p:sp>
      <p:sp>
        <p:nvSpPr>
          <p:cNvPr id="6" name="Owal 5"/>
          <p:cNvSpPr/>
          <p:nvPr/>
        </p:nvSpPr>
        <p:spPr>
          <a:xfrm rot="467242">
            <a:off x="7426791" y="3525032"/>
            <a:ext cx="1625564" cy="472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4" descr="imagesCAH2YZ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65" y="1373986"/>
            <a:ext cx="1641145" cy="154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Omamy ze względu na rodzaj zmysłu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Wzrokowe</a:t>
            </a:r>
          </a:p>
          <a:p>
            <a:pPr marL="274320" indent="-274320">
              <a:buNone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Słuchowe</a:t>
            </a:r>
          </a:p>
          <a:p>
            <a:pPr marL="274320" indent="-274320">
              <a:buNone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Węchowe</a:t>
            </a:r>
          </a:p>
          <a:p>
            <a:pPr marL="274320" indent="-274320">
              <a:buNone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None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Smakowe</a:t>
            </a:r>
          </a:p>
          <a:p>
            <a:pPr marL="274320" indent="-274320">
              <a:buNone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Czuciowe </a:t>
            </a:r>
          </a:p>
          <a:p>
            <a:endParaRPr lang="pl-PL" dirty="0"/>
          </a:p>
        </p:txBody>
      </p:sp>
      <p:pic>
        <p:nvPicPr>
          <p:cNvPr id="4" name="Obraz 7" descr="strach_w_rodzinie_650_jup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31508"/>
            <a:ext cx="1000695" cy="5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 descr="imagesCATFKP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13" y="1825684"/>
            <a:ext cx="510047" cy="57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 descr="imagesCAXENCC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39" y="2408222"/>
            <a:ext cx="928687" cy="67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 descr="133_lod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14" y="3088074"/>
            <a:ext cx="95974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 descr="imagesCAU0OB8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79" y="3804218"/>
            <a:ext cx="1141647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Zaburzenia myślenia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Zaburzenia treści myślenia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Zaburzenia toku myślenia (formalne)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Zaburzenia logiki myślenia</a:t>
            </a:r>
          </a:p>
          <a:p>
            <a:endParaRPr lang="pl-PL" dirty="0"/>
          </a:p>
        </p:txBody>
      </p:sp>
      <p:pic>
        <p:nvPicPr>
          <p:cNvPr id="4" name="Obraz 3" descr="imagesCAU9NAQ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357313"/>
            <a:ext cx="26289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Zaburzenia 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treści myślenia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Urojenia 		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Myśli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natrętne         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Idee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nadwartościowe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87624" y="627534"/>
            <a:ext cx="64087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1115616" y="120359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4355976" y="1213081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7164288" y="120359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2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indent="-274320">
              <a:defRPr/>
            </a:pPr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Urojenia = fałszywe przekonania </a:t>
            </a:r>
          </a:p>
        </p:txBody>
      </p:sp>
      <p:pic>
        <p:nvPicPr>
          <p:cNvPr id="4" name="Symbol zastępczy zawartości 3" descr="imagesCAZNL9B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9742"/>
            <a:ext cx="2490762" cy="18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 rot="494510">
            <a:off x="1645980" y="2259312"/>
            <a:ext cx="171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Jestem królem… </a:t>
            </a:r>
          </a:p>
          <a:p>
            <a:endParaRPr lang="pl-PL" dirty="0"/>
          </a:p>
        </p:txBody>
      </p:sp>
      <p:sp>
        <p:nvSpPr>
          <p:cNvPr id="6" name="Objaśnienie owalne 5"/>
          <p:cNvSpPr/>
          <p:nvPr/>
        </p:nvSpPr>
        <p:spPr>
          <a:xfrm rot="428539">
            <a:off x="1498764" y="2145357"/>
            <a:ext cx="1944216" cy="704536"/>
          </a:xfrm>
          <a:prstGeom prst="wedgeEllipse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62457" y="2355726"/>
            <a:ext cx="4624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są uwarunkowane kulturowo/społecznie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są podlegają perswazji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3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Urojenia  - rodzaje w zależności od treści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Prześladowcze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Odnoszące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Oddziaływania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Owładnięcia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Wpływu na myślenie (nasyłania, zabierania myśli)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Odsłonięcia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Błędnego utożsamiania osób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Zazdrości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Winy, kary, potępienia=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depresyjne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(zgodne z nastrojem depresyjnym)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Bogactwa, władzy, posłannicze=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wielkościowe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(zgodne z nastrojem podwyższonym)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0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pl-PL" sz="3600" dirty="0"/>
              <a:t>NATRĘCTWA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mtClean="0">
                <a:solidFill>
                  <a:schemeClr val="accent2">
                    <a:lumMod val="50000"/>
                  </a:schemeClr>
                </a:solidFill>
              </a:rPr>
              <a:t>         Myśli	 Wyobrażenia             Impulsy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mtClean="0">
                <a:solidFill>
                  <a:srgbClr val="FF0000"/>
                </a:solidFill>
              </a:rPr>
              <a:t>           OBSESJE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87624" y="627534"/>
            <a:ext cx="669674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99591" y="2355726"/>
            <a:ext cx="4598167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1259632" y="1275606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3064239" y="1275606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857346" y="1310194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6308417" y="2355726"/>
            <a:ext cx="1492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Czynności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</a:rPr>
              <a:t>KOMPULSJE</a:t>
            </a:r>
          </a:p>
          <a:p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6444207" y="2355726"/>
            <a:ext cx="1296145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7020271" y="1291484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9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Myśli natrętne</a:t>
            </a:r>
            <a:endParaRPr lang="pl-PL" sz="3600" dirty="0"/>
          </a:p>
        </p:txBody>
      </p:sp>
      <p:pic>
        <p:nvPicPr>
          <p:cNvPr id="4" name="Symbol zastępczy zawartości 5" descr="umys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851670"/>
            <a:ext cx="2608121" cy="1800200"/>
          </a:xfrm>
        </p:spPr>
      </p:pic>
      <p:sp>
        <p:nvSpPr>
          <p:cNvPr id="5" name="pole tekstowe 4"/>
          <p:cNvSpPr txBox="1"/>
          <p:nvPr/>
        </p:nvSpPr>
        <p:spPr>
          <a:xfrm>
            <a:off x="611560" y="1851670"/>
            <a:ext cx="3509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Myśli uporczywie narzucające się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   Oceniane jako </a:t>
            </a:r>
            <a:r>
              <a:rPr lang="pl-PL" dirty="0">
                <a:solidFill>
                  <a:srgbClr val="FF0000"/>
                </a:solidFill>
              </a:rPr>
              <a:t>absurdalne,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</a:rPr>
              <a:t>      niepożądane, </a:t>
            </a:r>
            <a:r>
              <a:rPr lang="pl-PL" dirty="0" err="1">
                <a:solidFill>
                  <a:srgbClr val="FF0000"/>
                </a:solidFill>
              </a:rPr>
              <a:t>egodystoniczne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</a:rPr>
              <a:t>      (niezgodne z „ego)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2764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indent="-274320">
              <a:defRPr/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Idee </a:t>
            </a:r>
            <a:r>
              <a:rPr lang="pl-PL" sz="2800" dirty="0" err="1">
                <a:solidFill>
                  <a:schemeClr val="bg2">
                    <a:lumMod val="50000"/>
                  </a:schemeClr>
                </a:solidFill>
              </a:rPr>
              <a:t>nadwartościowe</a:t>
            </a:r>
            <a:endParaRPr lang="pl-PL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 descr="imagesCAHPWF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9" y="2283718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15616" y="1276476"/>
            <a:ext cx="243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Ta maszyna zmieni losy </a:t>
            </a:r>
            <a:endParaRPr lang="pl-P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cywilizacji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1003539" y="1096021"/>
            <a:ext cx="2592288" cy="100724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716016" y="1814795"/>
            <a:ext cx="3348122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Dominujące, silne przekonanie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4715321" y="2114648"/>
            <a:ext cx="3348817" cy="2042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/>
              <a:t>NIE </a:t>
            </a:r>
            <a:r>
              <a:rPr lang="pl-PL" sz="1600" dirty="0"/>
              <a:t>musi być niezgodne z prawdą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715319" y="2414662"/>
            <a:ext cx="3348817" cy="455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Osoba jest z nim silnie związana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emocjonalnie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715318" y="2958561"/>
            <a:ext cx="3348817" cy="4300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Wyznacza cele,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Determinuje działanie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15318" y="3454342"/>
            <a:ext cx="3348817" cy="2865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Społecznie szkodliwe lub korzystne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710091" y="3835207"/>
            <a:ext cx="3354043" cy="4886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Powoduje zaburzenia funkcjonowania w wielu aspektach</a:t>
            </a:r>
          </a:p>
        </p:txBody>
      </p:sp>
    </p:spTree>
    <p:extLst>
      <p:ext uri="{BB962C8B-B14F-4D97-AF65-F5344CB8AC3E}">
        <p14:creationId xmlns:p14="http://schemas.microsoft.com/office/powerpoint/2010/main" val="376535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3603"/>
          </a:xfrm>
        </p:spPr>
        <p:txBody>
          <a:bodyPr>
            <a:normAutofit/>
          </a:bodyPr>
          <a:lstStyle/>
          <a:p>
            <a:endParaRPr lang="pl-PL" sz="2000" b="1" dirty="0">
              <a:solidFill>
                <a:srgbClr val="A9203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>
                <a:latin typeface="+mj-lt"/>
              </a:rPr>
              <a:t>Przygotowanie </a:t>
            </a:r>
            <a:r>
              <a:rPr lang="pl-PL" dirty="0" smtClean="0"/>
              <a:t>merytoryczne seminariów w </a:t>
            </a:r>
            <a:r>
              <a:rPr lang="pl-PL" dirty="0"/>
              <a:t>formie prezentacji przypadków </a:t>
            </a:r>
            <a:r>
              <a:rPr lang="pl-PL" dirty="0" smtClean="0"/>
              <a:t>klinicznych w ramach projektu „</a:t>
            </a:r>
            <a:r>
              <a:rPr lang="pl-PL" dirty="0"/>
              <a:t>Operacja - Integracja!" Zintegrowany Program Uniwersytetu Medycznego w Łodzi (POWR.03.05.00-00-Z065/17) współfinansowany z Unii Europejskiej w ramach Europejskiego Funduszu Społecznego Priorytet III. Szkolnictwo wyższe dla gospodarki i rozwoju. Działanie 3.5 Kompleksowe programy szkół wyższych</a:t>
            </a:r>
            <a:endParaRPr lang="pl-PL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ZABURZENIA TOKU MYŚLENIA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86409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  </a:t>
            </a:r>
            <a:r>
              <a:rPr lang="pl-PL" b="1" dirty="0" smtClean="0">
                <a:solidFill>
                  <a:schemeClr val="bg1"/>
                </a:solidFill>
              </a:rPr>
              <a:t>      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Ilości 		         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Tempa                               Struktury</a:t>
            </a:r>
          </a:p>
          <a:p>
            <a:endParaRPr lang="pl-PL" dirty="0"/>
          </a:p>
        </p:txBody>
      </p:sp>
      <p:sp>
        <p:nvSpPr>
          <p:cNvPr id="4" name="Schemat blokowy: proces 3"/>
          <p:cNvSpPr/>
          <p:nvPr/>
        </p:nvSpPr>
        <p:spPr>
          <a:xfrm>
            <a:off x="1403648" y="591530"/>
            <a:ext cx="6336704" cy="72008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1547664" y="134761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7133516" y="1318015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4463988" y="134034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98426" y="2139702"/>
            <a:ext cx="17145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Mutyzm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err="1">
                <a:solidFill>
                  <a:schemeClr val="bg1"/>
                </a:solidFill>
              </a:rPr>
              <a:t>Alogia</a:t>
            </a:r>
            <a:endParaRPr lang="pl-PL" sz="2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Słowotok </a:t>
            </a:r>
          </a:p>
        </p:txBody>
      </p:sp>
      <p:sp>
        <p:nvSpPr>
          <p:cNvPr id="9" name="Prostokąt 8"/>
          <p:cNvSpPr/>
          <p:nvPr/>
        </p:nvSpPr>
        <p:spPr>
          <a:xfrm>
            <a:off x="3600450" y="2123861"/>
            <a:ext cx="1943100" cy="15001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Przyspieszenie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Spowolnienie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Zahamowanie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Zatamowanie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304903" y="2139702"/>
            <a:ext cx="1873250" cy="15001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Rozkojarzenie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bg1"/>
                </a:solidFill>
              </a:rPr>
              <a:t>Inkoherencja</a:t>
            </a:r>
          </a:p>
        </p:txBody>
      </p:sp>
    </p:spTree>
    <p:extLst>
      <p:ext uri="{BB962C8B-B14F-4D97-AF65-F5344CB8AC3E}">
        <p14:creationId xmlns:p14="http://schemas.microsoft.com/office/powerpoint/2010/main" val="3187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Mutyzm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Brak reakcji słownej pomimo zachęt i poleceń kierowanych do chorego </a:t>
            </a:r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44" y="2037853"/>
            <a:ext cx="1694111" cy="178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8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ZABURZENIA LOGIKI MYŚLENIA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2221002"/>
            <a:ext cx="13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Paralogiczne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05415" y="2234347"/>
            <a:ext cx="137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accent1">
                    <a:lumMod val="50000"/>
                  </a:schemeClr>
                </a:solidFill>
              </a:rPr>
              <a:t>dereistyczne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83968" y="2234347"/>
            <a:ext cx="15106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katatymiczne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97558" y="2239844"/>
            <a:ext cx="15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ambisentencja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1702495" y="2405668"/>
            <a:ext cx="4932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763284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1013011" y="1588609"/>
            <a:ext cx="174613" cy="67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920376" y="1588609"/>
            <a:ext cx="174613" cy="67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5004031" y="1588609"/>
            <a:ext cx="174613" cy="67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7099826" y="1559937"/>
            <a:ext cx="174613" cy="67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75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555526"/>
            <a:ext cx="8229600" cy="3888432"/>
          </a:xfrm>
        </p:spPr>
        <p:txBody>
          <a:bodyPr/>
          <a:lstStyle/>
          <a:p>
            <a:r>
              <a:rPr lang="pl-PL" altLang="pl-PL" sz="18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Myślenie </a:t>
            </a:r>
            <a:r>
              <a:rPr lang="pl-PL" altLang="pl-PL" sz="1800" b="1" dirty="0" err="1">
                <a:solidFill>
                  <a:srgbClr val="002060"/>
                </a:solidFill>
                <a:latin typeface="Gill Sans MT" panose="020B0502020104020203" pitchFamily="34" charset="-18"/>
              </a:rPr>
              <a:t>paralogiczne</a:t>
            </a:r>
            <a:r>
              <a:rPr lang="pl-PL" altLang="pl-PL" sz="1800" dirty="0">
                <a:solidFill>
                  <a:srgbClr val="002060"/>
                </a:solidFill>
                <a:latin typeface="Gill Sans MT" panose="020B0502020104020203" pitchFamily="34" charset="-18"/>
              </a:rPr>
              <a:t>: myślenie nie </a:t>
            </a:r>
            <a:r>
              <a:rPr lang="pl-PL" altLang="pl-PL" sz="1800" dirty="0" err="1">
                <a:solidFill>
                  <a:srgbClr val="002060"/>
                </a:solidFill>
                <a:latin typeface="Gill Sans MT" panose="020B0502020104020203" pitchFamily="34" charset="-18"/>
              </a:rPr>
              <a:t>uwzględniajace</a:t>
            </a:r>
            <a:r>
              <a:rPr lang="pl-PL" altLang="pl-PL" sz="1800" dirty="0">
                <a:solidFill>
                  <a:srgbClr val="002060"/>
                </a:solidFill>
                <a:latin typeface="Gill Sans MT" panose="020B0502020104020203" pitchFamily="34" charset="-18"/>
              </a:rPr>
              <a:t> zasad logicznych (m. innymi) wyciągania wniosków, uogólniania, klasyfikowania: </a:t>
            </a:r>
          </a:p>
          <a:p>
            <a:r>
              <a:rPr lang="pl-PL" altLang="pl-PL" sz="1600" i="1" dirty="0">
                <a:solidFill>
                  <a:srgbClr val="002060"/>
                </a:solidFill>
                <a:latin typeface="Gill Sans MT" panose="020B0502020104020203" pitchFamily="34" charset="-18"/>
              </a:rPr>
              <a:t>np. chory włącza do jednego zbioru statek i kaczeniec, gdyż „średnica masztu statku jest taka sama jak średnica kaczeńca” („prywatna logika” chorego)</a:t>
            </a:r>
          </a:p>
          <a:p>
            <a:endParaRPr lang="pl-PL" dirty="0"/>
          </a:p>
        </p:txBody>
      </p: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35471" y="1707654"/>
            <a:ext cx="2416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>
                <a:solidFill>
                  <a:srgbClr val="002060"/>
                </a:solidFill>
                <a:latin typeface="Gill Sans MT" panose="020B0502020104020203" pitchFamily="34" charset="-18"/>
              </a:rPr>
              <a:t>Specyficzne formy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7200" y="2180605"/>
            <a:ext cx="8568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M. magiczne: 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nie uwzględniające logicznych reguł </a:t>
            </a:r>
            <a:r>
              <a:rPr lang="pl-PL" altLang="pl-PL" sz="1400" dirty="0" err="1">
                <a:solidFill>
                  <a:srgbClr val="002060"/>
                </a:solidFill>
                <a:latin typeface="Gill Sans MT" panose="020B0502020104020203" pitchFamily="34" charset="-18"/>
              </a:rPr>
              <a:t>przyczynowo-skutkowych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, łączenie zjawisk nieracjonalnymi związkami, przekonanie o możliwości wpływania myślami lub działaniami na bieg wydarzeń niezależnych od działań człowieka</a:t>
            </a:r>
            <a:r>
              <a:rPr lang="pl-PL" altLang="pl-PL" sz="1400" i="1" dirty="0">
                <a:solidFill>
                  <a:srgbClr val="002060"/>
                </a:solidFill>
                <a:latin typeface="Gill Sans MT" panose="020B0502020104020203" pitchFamily="34" charset="-18"/>
              </a:rPr>
              <a:t>(„jeśli nic dziś nie zjem, nie dojdzie do końca świata</a:t>
            </a:r>
            <a:r>
              <a:rPr lang="pl-PL" altLang="pl-PL" sz="1400" i="1" dirty="0" smtClean="0">
                <a:solidFill>
                  <a:srgbClr val="002060"/>
                </a:solidFill>
                <a:latin typeface="Gill Sans MT" panose="020B0502020104020203" pitchFamily="34" charset="-18"/>
              </a:rPr>
              <a:t>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M. katatymiczne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: m. życzeniowe </a:t>
            </a:r>
            <a:r>
              <a:rPr lang="pl-PL" altLang="pl-PL" sz="1400" i="1" dirty="0">
                <a:solidFill>
                  <a:srgbClr val="002060"/>
                </a:solidFill>
                <a:latin typeface="Gill Sans MT" panose="020B0502020104020203" pitchFamily="34" charset="-18"/>
              </a:rPr>
              <a:t>(„przestało padać, to znaczy, że jutro mnie wypiszą”)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M. symboliczne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: nadawanie szczególnego, nieracjonalnego znaczenia obiektom, barwom, </a:t>
            </a:r>
          </a:p>
          <a:p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cyfrom „</a:t>
            </a:r>
            <a:r>
              <a:rPr lang="pl-PL" altLang="pl-PL" sz="1400" i="1" dirty="0">
                <a:solidFill>
                  <a:srgbClr val="002060"/>
                </a:solidFill>
                <a:latin typeface="Gill Sans MT" panose="020B0502020104020203" pitchFamily="34" charset="-18"/>
              </a:rPr>
              <a:t>noszą żółte krawaty- to nie jest przypadkowe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)”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M. </a:t>
            </a:r>
            <a:r>
              <a:rPr lang="pl-PL" altLang="pl-PL" sz="1400" b="1" dirty="0" err="1">
                <a:solidFill>
                  <a:srgbClr val="002060"/>
                </a:solidFill>
                <a:latin typeface="Gill Sans MT" panose="020B0502020104020203" pitchFamily="34" charset="-18"/>
              </a:rPr>
              <a:t>dereistyczne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: myślenie oderwane od rzeczywistości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Ambiwalencja myślenia (i wypowiedzi-</a:t>
            </a:r>
            <a:r>
              <a:rPr lang="pl-PL" altLang="pl-PL" sz="1400" b="1" dirty="0" err="1">
                <a:solidFill>
                  <a:srgbClr val="002060"/>
                </a:solidFill>
                <a:latin typeface="Gill Sans MT" panose="020B0502020104020203" pitchFamily="34" charset="-18"/>
              </a:rPr>
              <a:t>ambsentencja</a:t>
            </a:r>
            <a:r>
              <a:rPr lang="pl-PL" altLang="pl-PL" sz="1400" b="1" dirty="0">
                <a:solidFill>
                  <a:srgbClr val="002060"/>
                </a:solidFill>
                <a:latin typeface="Gill Sans MT" panose="020B0502020104020203" pitchFamily="34" charset="-18"/>
              </a:rPr>
              <a:t>)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: </a:t>
            </a:r>
          </a:p>
          <a:p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współwystępowanie sprzecznych myśli „</a:t>
            </a:r>
            <a:r>
              <a:rPr lang="pl-PL" altLang="pl-PL" sz="1400" i="1" dirty="0">
                <a:solidFill>
                  <a:srgbClr val="002060"/>
                </a:solidFill>
                <a:latin typeface="Gill Sans MT" panose="020B0502020104020203" pitchFamily="34" charset="-18"/>
              </a:rPr>
              <a:t>Nigdy nie chorowałam psychicznie</a:t>
            </a:r>
            <a:r>
              <a:rPr lang="pl-PL" altLang="pl-PL" sz="1400" dirty="0">
                <a:solidFill>
                  <a:srgbClr val="002060"/>
                </a:solidFill>
                <a:latin typeface="Gill Sans MT" panose="020B0502020104020203" pitchFamily="34" charset="-18"/>
              </a:rPr>
              <a:t>. </a:t>
            </a:r>
            <a:r>
              <a:rPr lang="pl-PL" altLang="pl-PL" sz="1400" i="1" dirty="0">
                <a:solidFill>
                  <a:srgbClr val="002060"/>
                </a:solidFill>
                <a:latin typeface="Gill Sans MT" panose="020B0502020104020203" pitchFamily="34" charset="-18"/>
              </a:rPr>
              <a:t>Tak, w 2000 roku maiłam najgorszy rzut choroby”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altLang="pl-PL" sz="1200" i="1" dirty="0">
              <a:solidFill>
                <a:srgbClr val="002060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764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/>
                <a:ea typeface="SimSun"/>
                <a:cs typeface="Times New Roman"/>
              </a:rPr>
              <a:t>ZABURZENIA PAMIĘCI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80599"/>
              </p:ext>
            </p:extLst>
          </p:nvPr>
        </p:nvGraphicFramePr>
        <p:xfrm>
          <a:off x="457200" y="1330454"/>
          <a:ext cx="8229600" cy="88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>
                  <a:extLst>
                    <a:ext uri="{9D8B030D-6E8A-4147-A177-3AD203B41FA5}">
                      <a16:colId xmlns:a16="http://schemas.microsoft.com/office/drawing/2014/main" xmlns="" val="360692427"/>
                    </a:ext>
                  </a:extLst>
                </a:gridCol>
                <a:gridCol w="5050904">
                  <a:extLst>
                    <a:ext uri="{9D8B030D-6E8A-4147-A177-3AD203B41FA5}">
                      <a16:colId xmlns:a16="http://schemas.microsoft.com/office/drawing/2014/main" xmlns="" val="2872606278"/>
                    </a:ext>
                  </a:extLst>
                </a:gridCol>
              </a:tblGrid>
              <a:tr h="881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ILOŚCIOWE (DYSMNEZJE</a:t>
                      </a: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pl-PL" sz="2000" dirty="0" smtClean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JAKOŚCIOWE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(PARAMNEZJE)</a:t>
                      </a:r>
                      <a:endParaRPr lang="pl-PL" sz="2400" dirty="0" smtClean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5845308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19563"/>
              </p:ext>
            </p:extLst>
          </p:nvPr>
        </p:nvGraphicFramePr>
        <p:xfrm>
          <a:off x="457200" y="2338567"/>
          <a:ext cx="8229600" cy="210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>
                  <a:extLst>
                    <a:ext uri="{9D8B030D-6E8A-4147-A177-3AD203B41FA5}">
                      <a16:colId xmlns:a16="http://schemas.microsoft.com/office/drawing/2014/main" xmlns="" val="3521880061"/>
                    </a:ext>
                  </a:extLst>
                </a:gridCol>
                <a:gridCol w="2307704">
                  <a:extLst>
                    <a:ext uri="{9D8B030D-6E8A-4147-A177-3AD203B41FA5}">
                      <a16:colId xmlns:a16="http://schemas.microsoft.com/office/drawing/2014/main" xmlns="" val="19477775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137293631"/>
                    </a:ext>
                  </a:extLst>
                </a:gridCol>
              </a:tblGrid>
              <a:tr h="593223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ALLOMNEZJE </a:t>
                      </a:r>
                      <a:r>
                        <a:rPr lang="pl-PL" sz="140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pl-PL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wsp.zniekształcone</a:t>
                      </a:r>
                      <a:r>
                        <a:rPr lang="pl-PL" sz="140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PSEUDOMNEZJE 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pl-PL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wsp</a:t>
                      </a:r>
                      <a:r>
                        <a:rPr lang="pl-PL" sz="140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 Rzekome)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255609"/>
                  </a:ext>
                </a:extLst>
              </a:tr>
              <a:tr h="49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Hipermnezja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Iluzje pamięciowe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Konfabulacje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34165"/>
                  </a:ext>
                </a:extLst>
              </a:tr>
              <a:tr h="493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Hipomnezja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Kryptomnezje</a:t>
                      </a: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Omamy pamięciowe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66908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Amnezja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Złudzenia utożsamiające</a:t>
                      </a:r>
                      <a:endParaRPr lang="pl-PL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2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6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Amnezja=niepamięć, luka pamięciowa</a:t>
            </a:r>
            <a:endParaRPr lang="pl-PL" sz="2800" dirty="0"/>
          </a:p>
        </p:txBody>
      </p:sp>
      <p:pic>
        <p:nvPicPr>
          <p:cNvPr id="4" name="Obraz 6" descr="tonacy%20state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33" y="1419622"/>
            <a:ext cx="2088133" cy="156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246056" y="2985722"/>
            <a:ext cx="6651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Wsteczna			</a:t>
            </a:r>
            <a:r>
              <a:rPr lang="pl-PL" dirty="0" err="1" smtClean="0">
                <a:solidFill>
                  <a:srgbClr val="FF0000"/>
                </a:solidFill>
              </a:rPr>
              <a:t>śródczesna</a:t>
            </a:r>
            <a:r>
              <a:rPr lang="pl-PL" dirty="0" smtClean="0">
                <a:solidFill>
                  <a:srgbClr val="FF0000"/>
                </a:solidFill>
              </a:rPr>
              <a:t>		następcza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03648" y="3867894"/>
            <a:ext cx="67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Utrata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możliwości odtwarzania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wspomnień z jakiegoś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okresu czasu 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115616" y="3308887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ójkąt równoramienny 9"/>
          <p:cNvSpPr/>
          <p:nvPr/>
        </p:nvSpPr>
        <p:spPr>
          <a:xfrm>
            <a:off x="2699792" y="3308887"/>
            <a:ext cx="288032" cy="323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równoramienny 10"/>
          <p:cNvSpPr/>
          <p:nvPr/>
        </p:nvSpPr>
        <p:spPr>
          <a:xfrm>
            <a:off x="6156175" y="3308887"/>
            <a:ext cx="288032" cy="323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równoramienny 11"/>
          <p:cNvSpPr/>
          <p:nvPr/>
        </p:nvSpPr>
        <p:spPr>
          <a:xfrm rot="10800000">
            <a:off x="6156175" y="2973663"/>
            <a:ext cx="288032" cy="323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równoramienny 12"/>
          <p:cNvSpPr/>
          <p:nvPr/>
        </p:nvSpPr>
        <p:spPr>
          <a:xfrm rot="10800000">
            <a:off x="2699792" y="2973663"/>
            <a:ext cx="288032" cy="323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4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ALLOMNEZJE </a:t>
            </a: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= wspomnienia </a:t>
            </a:r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zniekształcone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Iluzje pamięciowe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: wspomnienia zniekształcone pod wpływem silnych emocji lub czynników chorobowych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/>
          </a:p>
          <a:p>
            <a:pPr>
              <a:defRPr/>
            </a:pP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b="1" dirty="0" err="1">
                <a:solidFill>
                  <a:schemeClr val="accent2">
                    <a:lumMod val="50000"/>
                  </a:schemeClr>
                </a:solidFill>
              </a:rPr>
              <a:t>Kryptomnezje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nieuświadomione  wspomnienia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/>
          </a:p>
          <a:p>
            <a:pPr>
              <a:defRPr/>
            </a:pPr>
            <a:endParaRPr lang="pl-PL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Złudzenia utożsamiające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: postrzeganie wydarzeń nigdy nie przeżytych jako znanych (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déjá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 vu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- już widziałem, 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déjá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entendu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- już słyszałem, 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déjá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vecu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– już przeżyłem) lub sytuacji znanych jako nowych lub obcych (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jamais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 vu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– nigdy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nie widziałem, 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jamais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accent2">
                    <a:lumMod val="50000"/>
                  </a:schemeClr>
                </a:solidFill>
              </a:rPr>
              <a:t>vecu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- nigdy nie przeżywałem). </a:t>
            </a:r>
          </a:p>
          <a:p>
            <a:pPr marL="274320" indent="-274320"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662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PSEUDOMNEZJE</a:t>
            </a:r>
            <a:br>
              <a:rPr lang="pl-PL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WSPOMNIENIA RZEKOME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Konfabulacje: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fałszywe wspomnienia wypełniające luki pamięciowe. </a:t>
            </a:r>
          </a:p>
          <a:p>
            <a:pPr>
              <a:defRPr/>
            </a:pPr>
            <a:endParaRPr lang="pl-PL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Omamy pamięciowe: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relacjonowanie przeżyć, które nigdy nie miały miejsca, a o których przeżyciu chory jest przekonany. </a:t>
            </a:r>
            <a:endParaRPr lang="pl-P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     Urojenia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rzutowane w przeszłość.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58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>
                <a:solidFill>
                  <a:schemeClr val="bg2">
                    <a:lumMod val="50000"/>
                  </a:schemeClr>
                </a:solidFill>
              </a:rPr>
              <a:t>Zaburzenia nastroju </a:t>
            </a:r>
            <a:endParaRPr lang="pl-PL" sz="4000" dirty="0"/>
          </a:p>
        </p:txBody>
      </p:sp>
      <p:pic>
        <p:nvPicPr>
          <p:cNvPr id="4" name="Symbol zastępczy zawartości 4" descr="imagesCAINNLD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686" y="1563638"/>
            <a:ext cx="2866628" cy="2866628"/>
          </a:xfrm>
          <a:prstGeom prst="rect">
            <a:avLst/>
          </a:prstGeom>
        </p:spPr>
      </p:pic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3459262" y="2634915"/>
            <a:ext cx="2225475" cy="7240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4000" b="1" dirty="0">
                <a:solidFill>
                  <a:srgbClr val="0070C0"/>
                </a:solidFill>
                <a:latin typeface="Gill Sans MT" panose="020B0502020104020203" pitchFamily="34" charset="-18"/>
              </a:rPr>
              <a:t>Nastrój</a:t>
            </a:r>
          </a:p>
        </p:txBody>
      </p:sp>
      <p:sp>
        <p:nvSpPr>
          <p:cNvPr id="6" name="pole tekstowe 16"/>
          <p:cNvSpPr txBox="1">
            <a:spLocks noChangeArrowheads="1"/>
          </p:cNvSpPr>
          <p:nvPr/>
        </p:nvSpPr>
        <p:spPr bwMode="auto">
          <a:xfrm flipH="1">
            <a:off x="4784425" y="226502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>
                <a:solidFill>
                  <a:srgbClr val="0070C0"/>
                </a:solidFill>
                <a:latin typeface="Gill Sans MT" panose="020B0502020104020203" pitchFamily="34" charset="-18"/>
              </a:rPr>
              <a:t>Afekt</a:t>
            </a:r>
          </a:p>
        </p:txBody>
      </p:sp>
      <p:sp>
        <p:nvSpPr>
          <p:cNvPr id="7" name="Owal 6"/>
          <p:cNvSpPr/>
          <p:nvPr/>
        </p:nvSpPr>
        <p:spPr>
          <a:xfrm>
            <a:off x="4571999" y="2427734"/>
            <a:ext cx="216025" cy="207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 rot="3414690">
            <a:off x="4283968" y="2139702"/>
            <a:ext cx="457395" cy="12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899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Zaburzenia nastroju </a:t>
            </a:r>
            <a:endParaRPr lang="pl-PL" dirty="0"/>
          </a:p>
        </p:txBody>
      </p:sp>
      <p:pic>
        <p:nvPicPr>
          <p:cNvPr id="5" name="Symbol zastępczy zawartości 4" descr="sinusoid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8686" y="1690998"/>
            <a:ext cx="4066667" cy="2476190"/>
          </a:xfrm>
        </p:spPr>
      </p:pic>
      <p:sp>
        <p:nvSpPr>
          <p:cNvPr id="6" name="pole tekstowe 7"/>
          <p:cNvSpPr txBox="1">
            <a:spLocks noChangeArrowheads="1"/>
          </p:cNvSpPr>
          <p:nvPr/>
        </p:nvSpPr>
        <p:spPr bwMode="auto">
          <a:xfrm flipH="1">
            <a:off x="2339752" y="2643758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FF0000"/>
                </a:solidFill>
                <a:latin typeface="Gill Sans MT" panose="020B0502020104020203" pitchFamily="34" charset="-18"/>
              </a:rPr>
              <a:t>Eutymia</a:t>
            </a:r>
            <a:endParaRPr lang="pl-PL" altLang="pl-PL" b="1" dirty="0">
              <a:latin typeface="Gill Sans MT" panose="020B0502020104020203" pitchFamily="34" charset="-18"/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 flipH="1">
            <a:off x="3419872" y="3781740"/>
            <a:ext cx="1720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 err="1" smtClean="0">
                <a:solidFill>
                  <a:srgbClr val="FF0000"/>
                </a:solidFill>
                <a:latin typeface="Gill Sans MT" panose="020B0502020104020203" pitchFamily="34" charset="-18"/>
              </a:rPr>
              <a:t>Hypotymia</a:t>
            </a:r>
            <a:endParaRPr lang="pl-PL" altLang="pl-PL" b="1" dirty="0">
              <a:latin typeface="Gill Sans MT" panose="020B0502020104020203" pitchFamily="34" charset="-18"/>
            </a:endParaRPr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 flipH="1">
            <a:off x="4211960" y="1690998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 err="1" smtClean="0">
                <a:solidFill>
                  <a:srgbClr val="FF0000"/>
                </a:solidFill>
                <a:latin typeface="Gill Sans MT" panose="020B0502020104020203" pitchFamily="34" charset="-18"/>
              </a:rPr>
              <a:t>Hypertymia</a:t>
            </a:r>
            <a:endParaRPr lang="pl-PL" altLang="pl-PL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576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Czynności psychiczne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3610744" cy="3024336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Funkcje poznawcze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Funkcje wykonawcze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Emocje (uczucia)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Wola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Impulsy i popędy</a:t>
            </a:r>
          </a:p>
          <a:p>
            <a:endParaRPr lang="pl-PL" dirty="0"/>
          </a:p>
        </p:txBody>
      </p:sp>
      <p:pic>
        <p:nvPicPr>
          <p:cNvPr id="4" name="Obraz 3" descr="imagesCA5Z99X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3638"/>
            <a:ext cx="3254922" cy="24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4034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chemeClr val="bg2">
                    <a:lumMod val="50000"/>
                  </a:schemeClr>
                </a:solidFill>
              </a:rPr>
              <a:t>Zaburzenia afektu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Spłycenie afektu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: zmniejszenie zakresu ekspresji emocji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Stępienie afektu</a:t>
            </a: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: głębokie zmniejszenie zakresu ekspresji 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emocjonalnej lub jej brak, brak modulacji mimiki, gestykulacji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 zależności od działających bodźców. 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Odpowiedź emocjonalna jednostajna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Niedostosowanie afektu: </a:t>
            </a: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brak spójności pomiędzy bodźcami 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zewnętrznymi, myślami lub wypowiedziami chorego a ekspresją emocji</a:t>
            </a:r>
          </a:p>
          <a:p>
            <a:pPr marL="0" indent="0">
              <a:buNone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</a:t>
            </a:r>
            <a:r>
              <a:rPr lang="pl-PL" alt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np. płacz towarzyszący opowiadaniu przez pacjenta dowcipu)</a:t>
            </a:r>
          </a:p>
          <a:p>
            <a:endParaRPr lang="pl-PL" dirty="0"/>
          </a:p>
        </p:txBody>
      </p:sp>
      <p:pic>
        <p:nvPicPr>
          <p:cNvPr id="4" name="Obraz 8" descr="bużk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9542"/>
            <a:ext cx="196415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99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bg2">
                    <a:lumMod val="50000"/>
                  </a:schemeClr>
                </a:solidFill>
              </a:rPr>
              <a:t>Lęk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3"/>
              <a:buChar char=""/>
              <a:defRPr/>
            </a:pPr>
            <a:endParaRPr lang="pl-PL" dirty="0"/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Lęk wolno płynący –bez określonego „źródła”. długotrwały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Lęk uogólniony=„zamartwianie się”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Lęk paniczny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Fobie</a:t>
            </a:r>
          </a:p>
          <a:p>
            <a:endParaRPr lang="pl-PL" dirty="0"/>
          </a:p>
        </p:txBody>
      </p:sp>
      <p:pic>
        <p:nvPicPr>
          <p:cNvPr id="5" name="Obraz 3" descr="imagesCAFMF91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9096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6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Fobie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None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Nieuzasadniony, utrwalony </a:t>
            </a:r>
          </a:p>
          <a:p>
            <a:pPr marL="274320" indent="-274320">
              <a:buNone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strach lub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lęk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pojawiający się </a:t>
            </a:r>
          </a:p>
          <a:p>
            <a:pPr marL="274320" indent="-274320">
              <a:buNone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wobec określonych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obiektów</a:t>
            </a:r>
          </a:p>
          <a:p>
            <a:pPr marL="274320" indent="-274320">
              <a:buNone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lub 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sytuacji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(także wobec ich wyobrażenia)</a:t>
            </a:r>
          </a:p>
          <a:p>
            <a:pPr marL="274320" indent="-274320">
              <a:buNone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połączony z silnym dążeniem do ich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unikania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Obraz 4" descr="imagesCA3I8S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24" y="1419622"/>
            <a:ext cx="31845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2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Funkcje poznawcze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3898776" cy="3024336"/>
          </a:xfrm>
        </p:spPr>
        <p:txBody>
          <a:bodyPr>
            <a:normAutofit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Spostrzeganie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Myślenie i komunikowanie się 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Uwaga 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Pamięć</a:t>
            </a:r>
          </a:p>
          <a:p>
            <a:endParaRPr lang="pl-PL" dirty="0"/>
          </a:p>
        </p:txBody>
      </p:sp>
      <p:pic>
        <p:nvPicPr>
          <p:cNvPr id="5" name="Obraz 3" descr="imagesCA6S121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622"/>
            <a:ext cx="36433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504056"/>
          </a:xfrm>
        </p:spPr>
        <p:txBody>
          <a:bodyPr/>
          <a:lstStyle/>
          <a:p>
            <a:pPr marL="274320" indent="-274320"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ZABURZENIA SPOSTRZEGANIA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1296144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Iluzje patologiczne	          Omamy                 Z. psychosensoryczne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O.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rzekome      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55576" y="699542"/>
            <a:ext cx="712879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1403648" y="163564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4031940" y="163564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6588224" y="163564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7534"/>
            <a:ext cx="8229600" cy="792088"/>
          </a:xfrm>
        </p:spPr>
        <p:txBody>
          <a:bodyPr>
            <a:normAutofit/>
          </a:bodyPr>
          <a:lstStyle/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Iluzje= zniekształcone spostrzeżenia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Iluzje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patologiczne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nie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są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korygowane</a:t>
            </a:r>
          </a:p>
          <a:p>
            <a:endParaRPr lang="pl-PL" dirty="0"/>
          </a:p>
        </p:txBody>
      </p:sp>
      <p:pic>
        <p:nvPicPr>
          <p:cNvPr id="4" name="Obraz 3" descr="imagesCA0XFKR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1630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 descr="imagesCAH2YZ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37809"/>
            <a:ext cx="1559167" cy="14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23869" y="312198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pl-PL" b="1" dirty="0" smtClean="0"/>
              <a:t>                               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BODZIEC			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       ODBIÓR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BODŹCA</a:t>
            </a:r>
          </a:p>
          <a:p>
            <a:pPr marL="274320" indent="-274320">
              <a:defRPr/>
            </a:pPr>
            <a:r>
              <a:rPr lang="pl-PL" sz="2000" b="1" dirty="0" smtClean="0">
                <a:solidFill>
                  <a:srgbClr val="0070C0"/>
                </a:solidFill>
              </a:rPr>
              <a:t>         Sąd </a:t>
            </a:r>
            <a:r>
              <a:rPr lang="pl-PL" sz="2000" b="1" dirty="0">
                <a:solidFill>
                  <a:srgbClr val="0070C0"/>
                </a:solidFill>
              </a:rPr>
              <a:t>realizujący prawidłowy     </a:t>
            </a:r>
            <a:r>
              <a:rPr lang="pl-PL" sz="2000" b="1" dirty="0" smtClean="0">
                <a:solidFill>
                  <a:srgbClr val="0070C0"/>
                </a:solidFill>
              </a:rPr>
              <a:t>               </a:t>
            </a:r>
            <a:r>
              <a:rPr lang="pl-PL" sz="2000" b="1" dirty="0">
                <a:solidFill>
                  <a:srgbClr val="0070C0"/>
                </a:solidFill>
              </a:rPr>
              <a:t>Sąd klasyfikujący błędny</a:t>
            </a:r>
          </a:p>
          <a:p>
            <a:pPr marL="274320" indent="-274320">
              <a:defRPr/>
            </a:pPr>
            <a:r>
              <a:rPr lang="pl-PL" b="1" dirty="0" smtClean="0">
                <a:solidFill>
                  <a:srgbClr val="0070C0"/>
                </a:solidFill>
              </a:rPr>
              <a:t>                   (</a:t>
            </a:r>
            <a:r>
              <a:rPr lang="pl-PL" b="1" dirty="0">
                <a:solidFill>
                  <a:srgbClr val="0070C0"/>
                </a:solidFill>
              </a:rPr>
              <a:t>przedmiot istnieje)	       </a:t>
            </a:r>
            <a:r>
              <a:rPr lang="pl-PL" b="1" dirty="0" smtClean="0">
                <a:solidFill>
                  <a:srgbClr val="0070C0"/>
                </a:solidFill>
              </a:rPr>
              <a:t>    </a:t>
            </a:r>
            <a:r>
              <a:rPr lang="pl-PL" b="1" dirty="0">
                <a:solidFill>
                  <a:srgbClr val="0070C0"/>
                </a:solidFill>
              </a:rPr>
              <a:t>(przedmiot mylnie identyfikowany</a:t>
            </a:r>
            <a:r>
              <a:rPr lang="pl-PL" b="1" dirty="0" smtClean="0">
                <a:solidFill>
                  <a:srgbClr val="0070C0"/>
                </a:solidFill>
              </a:rPr>
              <a:t>) </a:t>
            </a:r>
            <a:endParaRPr lang="pl-PL" dirty="0"/>
          </a:p>
        </p:txBody>
      </p:sp>
      <p:sp>
        <p:nvSpPr>
          <p:cNvPr id="7" name="Strzałka w prawo 6"/>
          <p:cNvSpPr/>
          <p:nvPr/>
        </p:nvSpPr>
        <p:spPr>
          <a:xfrm>
            <a:off x="3851920" y="2067694"/>
            <a:ext cx="1296144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6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27560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pl-PL" dirty="0"/>
              <a:t> 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Omamy (halucynacje) =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fałszywe spostrzeżenia</a:t>
            </a:r>
          </a:p>
          <a:p>
            <a:pPr marL="274320" indent="-274320">
              <a:defRPr/>
            </a:pP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Omamy rzekome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pseudohalucynacje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)=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fałszywe spostrzeżenia lokowane w  „wewnętrznej przestrzeni”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np. w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głowie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, w ciele</a:t>
            </a: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algn="ctr">
              <a:buFont typeface="Wingdings" pitchFamily="2" charset="2"/>
              <a:buChar char="q"/>
              <a:defRPr/>
            </a:pPr>
            <a:r>
              <a:rPr lang="pl-PL" b="1" dirty="0">
                <a:solidFill>
                  <a:srgbClr val="FF0000"/>
                </a:solidFill>
              </a:rPr>
              <a:t>Brak bodźca</a:t>
            </a:r>
          </a:p>
          <a:p>
            <a:pPr marL="274320" indent="-274320" algn="ctr">
              <a:buFont typeface="Wingdings" pitchFamily="2" charset="2"/>
              <a:buChar char="q"/>
              <a:defRPr/>
            </a:pPr>
            <a:r>
              <a:rPr lang="pl-PL" b="1" dirty="0">
                <a:solidFill>
                  <a:srgbClr val="FF0000"/>
                </a:solidFill>
              </a:rPr>
              <a:t>Brak krytycyzmu (poczucie realności)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9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OMAMY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295232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None/>
              <a:defRPr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             BRAK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BODŹCA                      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„ODBIÓR” BODŹCA</a:t>
            </a:r>
          </a:p>
          <a:p>
            <a:pPr marL="274320" indent="-274320">
              <a:buNone/>
              <a:defRPr/>
            </a:pPr>
            <a:r>
              <a:rPr lang="pl-PL" dirty="0"/>
              <a:t>									</a:t>
            </a:r>
          </a:p>
          <a:p>
            <a:pPr marL="274320" indent="-274320">
              <a:buNone/>
              <a:defRPr/>
            </a:pPr>
            <a:endParaRPr lang="pl-PL" b="1" dirty="0">
              <a:solidFill>
                <a:srgbClr val="0070C0"/>
              </a:solidFill>
            </a:endParaRPr>
          </a:p>
          <a:p>
            <a:pPr marL="274320" indent="-274320">
              <a:buNone/>
              <a:defRPr/>
            </a:pPr>
            <a:endParaRPr lang="pl-PL" b="1" dirty="0" smtClean="0">
              <a:solidFill>
                <a:srgbClr val="0070C0"/>
              </a:solidFill>
            </a:endParaRPr>
          </a:p>
          <a:p>
            <a:pPr marL="274320" indent="-274320">
              <a:buNone/>
              <a:defRPr/>
            </a:pPr>
            <a:endParaRPr lang="pl-PL" b="1" dirty="0">
              <a:solidFill>
                <a:srgbClr val="0070C0"/>
              </a:solidFill>
            </a:endParaRPr>
          </a:p>
          <a:p>
            <a:pPr marL="274320" indent="-274320">
              <a:buNone/>
              <a:defRPr/>
            </a:pPr>
            <a:endParaRPr lang="pl-PL" b="1" dirty="0">
              <a:solidFill>
                <a:srgbClr val="0070C0"/>
              </a:solidFill>
            </a:endParaRPr>
          </a:p>
          <a:p>
            <a:pPr marL="274320" indent="-274320">
              <a:buNone/>
              <a:defRPr/>
            </a:pPr>
            <a:endParaRPr lang="pl-PL" b="1" dirty="0">
              <a:solidFill>
                <a:srgbClr val="0070C0"/>
              </a:solidFill>
            </a:endParaRPr>
          </a:p>
          <a:p>
            <a:pPr marL="274320" indent="-274320">
              <a:buNone/>
              <a:defRPr/>
            </a:pPr>
            <a:r>
              <a:rPr lang="pl-PL" b="1" dirty="0">
                <a:solidFill>
                  <a:srgbClr val="0070C0"/>
                </a:solidFill>
              </a:rPr>
              <a:t>Sąd realizujący nieprawidłowy     </a:t>
            </a:r>
            <a:r>
              <a:rPr lang="pl-PL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pl-PL" b="1" dirty="0">
                <a:solidFill>
                  <a:srgbClr val="0070C0"/>
                </a:solidFill>
              </a:rPr>
              <a:t>Sąd klasyfikujący błędny</a:t>
            </a:r>
          </a:p>
          <a:p>
            <a:pPr marL="274320" indent="-274320">
              <a:buNone/>
              <a:defRPr/>
            </a:pPr>
            <a:r>
              <a:rPr lang="pl-PL" sz="1800" b="1" dirty="0" smtClean="0">
                <a:solidFill>
                  <a:srgbClr val="0070C0"/>
                </a:solidFill>
              </a:rPr>
              <a:t>     (</a:t>
            </a:r>
            <a:r>
              <a:rPr lang="pl-PL" sz="1800" b="1" dirty="0">
                <a:solidFill>
                  <a:srgbClr val="0070C0"/>
                </a:solidFill>
              </a:rPr>
              <a:t>przedmiot nie istnieje)	   </a:t>
            </a:r>
            <a:r>
              <a:rPr lang="pl-PL" sz="1800" b="1" dirty="0" smtClean="0">
                <a:solidFill>
                  <a:srgbClr val="0070C0"/>
                </a:solidFill>
              </a:rPr>
              <a:t>                                  (</a:t>
            </a:r>
            <a:r>
              <a:rPr lang="pl-PL" sz="1800" b="1" dirty="0">
                <a:solidFill>
                  <a:srgbClr val="0070C0"/>
                </a:solidFill>
              </a:rPr>
              <a:t>przedmiot mylnie identyfikowany</a:t>
            </a:r>
            <a:r>
              <a:rPr lang="pl-PL" sz="2400" b="1" dirty="0">
                <a:solidFill>
                  <a:srgbClr val="0070C0"/>
                </a:solidFill>
              </a:rPr>
              <a:t>)</a:t>
            </a:r>
          </a:p>
          <a:p>
            <a:endParaRPr lang="pl-PL" dirty="0"/>
          </a:p>
        </p:txBody>
      </p:sp>
      <p:pic>
        <p:nvPicPr>
          <p:cNvPr id="4" name="Obraz 5" descr="imagesCAUQP9L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42" y="3026555"/>
            <a:ext cx="856581" cy="7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 descr="imagesCAH2YZ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52" y="1787550"/>
            <a:ext cx="1319560" cy="123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660232" y="2967794"/>
            <a:ext cx="171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b="1" dirty="0">
                <a:solidFill>
                  <a:srgbClr val="FF0000"/>
                </a:solidFill>
                <a:latin typeface="Gill Sans MT" panose="020B0502020104020203" pitchFamily="34" charset="-18"/>
              </a:rPr>
              <a:t>Tam jest lew!</a:t>
            </a:r>
          </a:p>
          <a:p>
            <a:endParaRPr lang="pl-PL" dirty="0"/>
          </a:p>
        </p:txBody>
      </p:sp>
      <p:sp>
        <p:nvSpPr>
          <p:cNvPr id="8" name="Owal 7"/>
          <p:cNvSpPr/>
          <p:nvPr/>
        </p:nvSpPr>
        <p:spPr>
          <a:xfrm>
            <a:off x="6642014" y="2967794"/>
            <a:ext cx="1584176" cy="3855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4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FIZJOLOGIA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3682752" cy="3024336"/>
          </a:xfrm>
        </p:spPr>
        <p:txBody>
          <a:bodyPr>
            <a:normAutofit/>
          </a:bodyPr>
          <a:lstStyle/>
          <a:p>
            <a:pPr marL="274320" indent="-274320">
              <a:buFont typeface="Wingdings" pitchFamily="2" charset="2"/>
              <a:buChar char="Ø"/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Omamy </a:t>
            </a:r>
            <a:r>
              <a:rPr lang="pl-PL" b="1" dirty="0" err="1">
                <a:solidFill>
                  <a:schemeClr val="accent2">
                    <a:lumMod val="50000"/>
                  </a:schemeClr>
                </a:solidFill>
              </a:rPr>
              <a:t>hipnagogiczne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None/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 (przy zasypianiu)</a:t>
            </a:r>
          </a:p>
          <a:p>
            <a:pPr marL="274320" indent="-274320">
              <a:buNone/>
              <a:defRPr/>
            </a:pP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Omamy </a:t>
            </a:r>
            <a:r>
              <a:rPr lang="pl-PL" b="1" dirty="0" err="1">
                <a:solidFill>
                  <a:schemeClr val="accent2">
                    <a:lumMod val="50000"/>
                  </a:schemeClr>
                </a:solidFill>
              </a:rPr>
              <a:t>hipnopompiczne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>
              <a:buNone/>
              <a:defRPr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 (przy budzeniu się)</a:t>
            </a:r>
          </a:p>
          <a:p>
            <a:endParaRPr lang="pl-PL" dirty="0"/>
          </a:p>
        </p:txBody>
      </p:sp>
      <p:pic>
        <p:nvPicPr>
          <p:cNvPr id="4" name="Obraz 3" descr="08122008wroz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22"/>
            <a:ext cx="35639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2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7DC1"/>
      </a:dk2>
      <a:lt2>
        <a:srgbClr val="A92037"/>
      </a:lt2>
      <a:accent1>
        <a:srgbClr val="007DC1"/>
      </a:accent1>
      <a:accent2>
        <a:srgbClr val="A92037"/>
      </a:accent2>
      <a:accent3>
        <a:srgbClr val="D8D8D8"/>
      </a:accent3>
      <a:accent4>
        <a:srgbClr val="7F7F7F"/>
      </a:accent4>
      <a:accent5>
        <a:srgbClr val="76923C"/>
      </a:accent5>
      <a:accent6>
        <a:srgbClr val="8DB3E2"/>
      </a:accent6>
      <a:hlink>
        <a:srgbClr val="007DC1"/>
      </a:hlink>
      <a:folHlink>
        <a:srgbClr val="A92037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813</Words>
  <Application>Microsoft Office PowerPoint</Application>
  <PresentationFormat>Pokaz na ekranie (16:9)</PresentationFormat>
  <Paragraphs>222</Paragraphs>
  <Slides>32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Prezentacja programu PowerPoint</vt:lpstr>
      <vt:lpstr>Prezentacja programu PowerPoint</vt:lpstr>
      <vt:lpstr>Czynności psychiczne</vt:lpstr>
      <vt:lpstr>Funkcje poznawcze</vt:lpstr>
      <vt:lpstr>ZABURZENIA SPOSTRZEGANIA</vt:lpstr>
      <vt:lpstr>Prezentacja programu PowerPoint</vt:lpstr>
      <vt:lpstr>Prezentacja programu PowerPoint</vt:lpstr>
      <vt:lpstr>OMAMY</vt:lpstr>
      <vt:lpstr>FIZJOLOGIA</vt:lpstr>
      <vt:lpstr> ZABURZENIA PSYCHOSENSORYCZNE </vt:lpstr>
      <vt:lpstr> Halucynoidy</vt:lpstr>
      <vt:lpstr>Omamy ze względu na rodzaj zmysłu </vt:lpstr>
      <vt:lpstr>Zaburzenia myślenia </vt:lpstr>
      <vt:lpstr>Zaburzenia treści myślenia </vt:lpstr>
      <vt:lpstr>Urojenia = fałszywe przekonania </vt:lpstr>
      <vt:lpstr>Urojenia  - rodzaje w zależności od treści </vt:lpstr>
      <vt:lpstr>NATRĘCTWA</vt:lpstr>
      <vt:lpstr>Myśli natrętne</vt:lpstr>
      <vt:lpstr>Idee nadwartościowe</vt:lpstr>
      <vt:lpstr>ZABURZENIA TOKU MYŚLENIA</vt:lpstr>
      <vt:lpstr>Mutyzm</vt:lpstr>
      <vt:lpstr>ZABURZENIA LOGIKI MYŚLENIA </vt:lpstr>
      <vt:lpstr>Prezentacja programu PowerPoint</vt:lpstr>
      <vt:lpstr>ZABURZENIA PAMIĘCI </vt:lpstr>
      <vt:lpstr>Amnezja=niepamięć, luka pamięciowa</vt:lpstr>
      <vt:lpstr>ALLOMNEZJE = wspomnienia zniekształcone</vt:lpstr>
      <vt:lpstr>PSEUDOMNEZJE WSPOMNIENIA RZEKOME</vt:lpstr>
      <vt:lpstr>Zaburzenia nastroju </vt:lpstr>
      <vt:lpstr>Zaburzenia nastroju </vt:lpstr>
      <vt:lpstr>Zaburzenia afektu </vt:lpstr>
      <vt:lpstr>Lęk</vt:lpstr>
      <vt:lpstr>Fobie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klaudia.zakrzewska</dc:creator>
  <cp:lastModifiedBy>Paciorek Dorota </cp:lastModifiedBy>
  <cp:revision>28</cp:revision>
  <dcterms:created xsi:type="dcterms:W3CDTF">2018-06-27T12:17:03Z</dcterms:created>
  <dcterms:modified xsi:type="dcterms:W3CDTF">2018-11-14T09:57:20Z</dcterms:modified>
</cp:coreProperties>
</file>