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NPY – neuropeptyd Y</a:t>
            </a:r>
          </a:p>
          <a:p>
            <a:r>
              <a:t>AgRP – peptyd pokrewny białku Agouti</a:t>
            </a:r>
          </a:p>
          <a:p>
            <a:r>
              <a:t>POMC – proopiomelanokortyna</a:t>
            </a:r>
          </a:p>
          <a:p>
            <a:r>
              <a:t>CART – transkrypt regulowany przez kokainę i amfetaminę</a:t>
            </a:r>
          </a:p>
          <a:p>
            <a:r>
              <a:t>α-MSH – hormon α-melanotropowy</a:t>
            </a:r>
          </a:p>
          <a:p>
            <a:r>
              <a:t>ACTH – hormon adrenokortykotropowy (kortykotropina)</a:t>
            </a:r>
          </a:p>
          <a:p>
            <a:r>
              <a:t>TRH – hormon uwalniający tyreotropinę</a:t>
            </a:r>
          </a:p>
          <a:p>
            <a:r>
              <a:t>CRH – hormon uwalniający kortykotropinę</a:t>
            </a:r>
          </a:p>
          <a:p>
            <a:r>
              <a:t>PACAP – polipeptyd aktywujący cyklazę adenylanową przysadki</a:t>
            </a:r>
          </a:p>
          <a:p>
            <a:r>
              <a:t>MCH – hormon koncentrujący melaninę</a:t>
            </a:r>
          </a:p>
          <a:p>
            <a:r>
              <a:t>BDNF – neurotroficzny czynnik pochodzenia mózgowego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xfrm>
            <a:off x="381000" y="685800"/>
            <a:ext cx="6096000" cy="3429000"/>
          </a:xfrm>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r>
              <a:t>PYY – peptyd YY</a:t>
            </a:r>
          </a:p>
          <a:p>
            <a:r>
              <a:t>PP – polipeptyd trzustkowy</a:t>
            </a:r>
          </a:p>
          <a:p>
            <a:r>
              <a:t>GLP-1 – peptyd glukagonopodobny typu 1</a:t>
            </a:r>
          </a:p>
          <a:p>
            <a:r>
              <a:t>OXM – oksyntomodulina</a:t>
            </a:r>
          </a:p>
          <a:p>
            <a:r>
              <a:t>GIP – glukozozależny peptyd insulinotropowy</a:t>
            </a:r>
          </a:p>
          <a:p>
            <a:r>
              <a:t>CCK – cholecystokinina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xfrm>
            <a:off x="381000" y="685800"/>
            <a:ext cx="6096000" cy="3429000"/>
          </a:xfrm>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r>
              <a:t>przyporządkować: anoreksja, bulimia, zaburzenie z napadami objadania się, arfid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xfrm>
            <a:off x="381000" y="685800"/>
            <a:ext cx="6096000" cy="3429000"/>
          </a:xfrm>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lvl1pPr defTabSz="914400">
              <a:defRPr sz="1200"/>
            </a:lvl1pPr>
          </a:lstStyle>
          <a:p>
            <a:r>
              <a:t>Figure 3: Sleep pattern from a healthy human. An exemplary hypnogram depicting the different sleep stages over 8 h of nocturnal sleep. On the right side of the figure, typical EEG graphoelements of every sleep stage have been listed. In addition to certain EEG patterns, some of the sleep stages also have characteristic EMG and EOG activity patterns. Early sleep is predominated by N3, whereas later sleep is characterized by a relatively high amount of R. One observes during wake—high muscle tone, high frequency EEG (alpha-beta) and blinks; during light N1—eye rolling and vertex sharp waves; during light N2—sleep spindles and k-complexes; during deep N3—slow oscillations; and during R—rapid eye movements, PGO waves, saw-tooth waves and muscle atonia with concurring rare muscle twitches. Abbreviations: EEG, Electroencephalography; EMG, Electromyography; EOG, Electrooculography; R, Rapid Eye Movement Sleep; REMs—Rapid Eye Movements; PGO, Ponto-Geniculo-Occipital Waves.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noRot="1" noChangeAspect="1"/>
          </p:cNvSpPr>
          <p:nvPr>
            <p:ph type="sldImg"/>
          </p:nvPr>
        </p:nvSpPr>
        <p:spPr>
          <a:xfrm>
            <a:off x="381000" y="685800"/>
            <a:ext cx="6096000" cy="3429000"/>
          </a:xfrm>
          <a:prstGeom prst="rect">
            <a:avLst/>
          </a:prstGeom>
        </p:spPr>
        <p:txBody>
          <a:bodyPr/>
          <a:lstStyle/>
          <a:p>
            <a:endParaRPr/>
          </a:p>
        </p:txBody>
      </p:sp>
      <p:sp>
        <p:nvSpPr>
          <p:cNvPr id="336" name="Shape 336"/>
          <p:cNvSpPr>
            <a:spLocks noGrp="1"/>
          </p:cNvSpPr>
          <p:nvPr>
            <p:ph type="body" sz="quarter" idx="1"/>
          </p:nvPr>
        </p:nvSpPr>
        <p:spPr>
          <a:prstGeom prst="rect">
            <a:avLst/>
          </a:prstGeom>
        </p:spPr>
        <p:txBody>
          <a:bodyPr/>
          <a:lstStyle>
            <a:lvl1pPr defTabSz="914400">
              <a:defRPr sz="1200"/>
            </a:lvl1pPr>
          </a:lstStyle>
          <a:p>
            <a:r>
              <a:t>Szlak siatkówkowo-podwzgórzowy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noRot="1" noChangeAspect="1"/>
          </p:cNvSpPr>
          <p:nvPr>
            <p:ph type="sldImg"/>
          </p:nvPr>
        </p:nvSpPr>
        <p:spPr>
          <a:xfrm>
            <a:off x="381000" y="685800"/>
            <a:ext cx="6096000" cy="3429000"/>
          </a:xfrm>
          <a:prstGeom prst="rect">
            <a:avLst/>
          </a:prstGeom>
        </p:spPr>
        <p:txBody>
          <a:bodyPr/>
          <a:lstStyle/>
          <a:p>
            <a:endParaRPr/>
          </a:p>
        </p:txBody>
      </p:sp>
      <p:sp>
        <p:nvSpPr>
          <p:cNvPr id="343" name="Shape 343"/>
          <p:cNvSpPr>
            <a:spLocks noGrp="1"/>
          </p:cNvSpPr>
          <p:nvPr>
            <p:ph type="body" sz="quarter" idx="1"/>
          </p:nvPr>
        </p:nvSpPr>
        <p:spPr>
          <a:prstGeom prst="rect">
            <a:avLst/>
          </a:prstGeom>
        </p:spPr>
        <p:txBody>
          <a:bodyPr/>
          <a:lstStyle>
            <a:lvl1pPr defTabSz="914400">
              <a:defRPr sz="1200"/>
            </a:lvl1pPr>
          </a:lstStyle>
          <a:p>
            <a:r>
              <a:t>Szlak siatkówkowo-podwzgórzowy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lvl1pPr defTabSz="914400">
              <a:defRPr sz="1200"/>
            </a:lvl1pPr>
          </a:lstStyle>
          <a:p>
            <a:r>
              <a:t>Figure 11-4. Sleep/wake switch. The hypothalamus is a key control center for sleep and wake, and the specific circuitry that regulates sleep/wake (i.e., whether the dimmer switch is set all the way to the left for sleep or is somewhere else along the continuum for wake) is called the sleep/wake switch. The “off” setting, or sleep promoter, is localized within the ventrolateral preoptic nucleus (VLPO) of the hypothalamus, while “on” – the wake promoter – is localized within the tuberomammillary nucleus (TMN) of the hypothalamus. Two key neurotransmitters regulate the sleep/wake switch: histamine from the TMN and GABA from the VLPO. (A) When the TMN is active and histamine is released to the cortex and the VLPO, the wake promoter is on and the sleep promoter inhibited. (B) When the VLPO is active and GABA is released to the TMN, the sleep promoter is on and the wake promoter inhibited. The sleep/wake switch is also regulated by orexin/hypocretin neurons in the lateral hypothalamus (LAT), which stabilize wakefulness, and by the suprachiasmatic nucleus (SCN) of the hypothalamus, which is the body’s internal clock and is activated by melatonin, light, and activity to promote either sleep or wake.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ytuł i podtytuł">
    <p:spTree>
      <p:nvGrpSpPr>
        <p:cNvPr id="1" name=""/>
        <p:cNvGrpSpPr/>
        <p:nvPr/>
      </p:nvGrpSpPr>
      <p:grpSpPr>
        <a:xfrm>
          <a:off x="0" y="0"/>
          <a:ext cx="0" cy="0"/>
          <a:chOff x="0" y="0"/>
          <a:chExt cx="0" cy="0"/>
        </a:xfrm>
      </p:grpSpPr>
      <p:sp>
        <p:nvSpPr>
          <p:cNvPr id="11" name="Tekst tytułowy"/>
          <p:cNvSpPr txBox="1">
            <a:spLocks noGrp="1"/>
          </p:cNvSpPr>
          <p:nvPr>
            <p:ph type="title"/>
          </p:nvPr>
        </p:nvSpPr>
        <p:spPr>
          <a:xfrm>
            <a:off x="1778000" y="2298700"/>
            <a:ext cx="20828000" cy="4648200"/>
          </a:xfrm>
          <a:prstGeom prst="rect">
            <a:avLst/>
          </a:prstGeom>
        </p:spPr>
        <p:txBody>
          <a:bodyPr anchor="b"/>
          <a:lstStyle/>
          <a:p>
            <a:r>
              <a:t>Tekst tytułowy</a:t>
            </a:r>
          </a:p>
        </p:txBody>
      </p:sp>
      <p:sp>
        <p:nvSpPr>
          <p:cNvPr id="12" name="Treść - poziom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Treść - poziom 1</a:t>
            </a:r>
          </a:p>
          <a:p>
            <a:pPr lvl="1"/>
            <a:r>
              <a:t>Treść - poziom 2</a:t>
            </a:r>
          </a:p>
          <a:p>
            <a:pPr lvl="2"/>
            <a:r>
              <a:t>Treść - poziom 3</a:t>
            </a:r>
          </a:p>
          <a:p>
            <a:pPr lvl="3"/>
            <a:r>
              <a:t>Treść - poziom 4</a:t>
            </a:r>
          </a:p>
          <a:p>
            <a:pPr lvl="4"/>
            <a:r>
              <a:t>Treść - poziom 5</a:t>
            </a:r>
          </a:p>
        </p:txBody>
      </p:sp>
      <p:sp>
        <p:nvSpPr>
          <p:cNvPr id="13"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Zdjęcie (poziomo)">
    <p:spTree>
      <p:nvGrpSpPr>
        <p:cNvPr id="1" name=""/>
        <p:cNvGrpSpPr/>
        <p:nvPr/>
      </p:nvGrpSpPr>
      <p:grpSpPr>
        <a:xfrm>
          <a:off x="0" y="0"/>
          <a:ext cx="0" cy="0"/>
          <a:chOff x="0" y="0"/>
          <a:chExt cx="0" cy="0"/>
        </a:xfrm>
      </p:grpSpPr>
      <p:sp>
        <p:nvSpPr>
          <p:cNvPr id="20" name="Plaża i morze widziane z wydmy trawiastej"/>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ekst tytułowy"/>
          <p:cNvSpPr txBox="1">
            <a:spLocks noGrp="1"/>
          </p:cNvSpPr>
          <p:nvPr>
            <p:ph type="title"/>
          </p:nvPr>
        </p:nvSpPr>
        <p:spPr>
          <a:xfrm>
            <a:off x="635000" y="9512300"/>
            <a:ext cx="23114000" cy="2006600"/>
          </a:xfrm>
          <a:prstGeom prst="rect">
            <a:avLst/>
          </a:prstGeom>
        </p:spPr>
        <p:txBody>
          <a:bodyPr anchor="b"/>
          <a:lstStyle/>
          <a:p>
            <a:r>
              <a:t>Tekst tytułowy</a:t>
            </a:r>
          </a:p>
        </p:txBody>
      </p:sp>
      <p:sp>
        <p:nvSpPr>
          <p:cNvPr id="22" name="Treść - poziom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Treść - poziom 1</a:t>
            </a:r>
          </a:p>
          <a:p>
            <a:pPr lvl="1"/>
            <a:r>
              <a:t>Treść - poziom 2</a:t>
            </a:r>
          </a:p>
          <a:p>
            <a:pPr lvl="2"/>
            <a:r>
              <a:t>Treść - poziom 3</a:t>
            </a:r>
          </a:p>
          <a:p>
            <a:pPr lvl="3"/>
            <a:r>
              <a:t>Treść - poziom 4</a:t>
            </a:r>
          </a:p>
          <a:p>
            <a:pPr lvl="4"/>
            <a:r>
              <a:t>Treść - poziom 5</a:t>
            </a:r>
          </a:p>
        </p:txBody>
      </p:sp>
      <p:sp>
        <p:nvSpPr>
          <p:cNvPr id="23"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ytuł — na środku">
    <p:spTree>
      <p:nvGrpSpPr>
        <p:cNvPr id="1" name=""/>
        <p:cNvGrpSpPr/>
        <p:nvPr/>
      </p:nvGrpSpPr>
      <p:grpSpPr>
        <a:xfrm>
          <a:off x="0" y="0"/>
          <a:ext cx="0" cy="0"/>
          <a:chOff x="0" y="0"/>
          <a:chExt cx="0" cy="0"/>
        </a:xfrm>
      </p:grpSpPr>
      <p:sp>
        <p:nvSpPr>
          <p:cNvPr id="30" name="Tekst tytułowy"/>
          <p:cNvSpPr txBox="1">
            <a:spLocks noGrp="1"/>
          </p:cNvSpPr>
          <p:nvPr>
            <p:ph type="title"/>
          </p:nvPr>
        </p:nvSpPr>
        <p:spPr>
          <a:xfrm>
            <a:off x="1778000" y="4533900"/>
            <a:ext cx="20828000" cy="4648200"/>
          </a:xfrm>
          <a:prstGeom prst="rect">
            <a:avLst/>
          </a:prstGeom>
        </p:spPr>
        <p:txBody>
          <a:bodyPr/>
          <a:lstStyle/>
          <a:p>
            <a:r>
              <a:t>Tekst tytułowy</a:t>
            </a:r>
          </a:p>
        </p:txBody>
      </p:sp>
      <p:sp>
        <p:nvSpPr>
          <p:cNvPr id="31"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Zdjęcie (pionowo)">
    <p:spTree>
      <p:nvGrpSpPr>
        <p:cNvPr id="1" name=""/>
        <p:cNvGrpSpPr/>
        <p:nvPr/>
      </p:nvGrpSpPr>
      <p:grpSpPr>
        <a:xfrm>
          <a:off x="0" y="0"/>
          <a:ext cx="0" cy="0"/>
          <a:chOff x="0" y="0"/>
          <a:chExt cx="0" cy="0"/>
        </a:xfrm>
      </p:grpSpPr>
      <p:sp>
        <p:nvSpPr>
          <p:cNvPr id="38" name="Czapla przelatująca nisko nad plażą z widocznym na pierwszym planie niskim płotem"/>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ekst tytułowy"/>
          <p:cNvSpPr txBox="1">
            <a:spLocks noGrp="1"/>
          </p:cNvSpPr>
          <p:nvPr>
            <p:ph type="title"/>
          </p:nvPr>
        </p:nvSpPr>
        <p:spPr>
          <a:xfrm>
            <a:off x="1651000" y="952500"/>
            <a:ext cx="10223500" cy="5549900"/>
          </a:xfrm>
          <a:prstGeom prst="rect">
            <a:avLst/>
          </a:prstGeom>
        </p:spPr>
        <p:txBody>
          <a:bodyPr anchor="b"/>
          <a:lstStyle>
            <a:lvl1pPr>
              <a:defRPr sz="8400"/>
            </a:lvl1pPr>
          </a:lstStyle>
          <a:p>
            <a:r>
              <a:t>Tekst tytułowy</a:t>
            </a:r>
          </a:p>
        </p:txBody>
      </p:sp>
      <p:sp>
        <p:nvSpPr>
          <p:cNvPr id="40" name="Treść - poziom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Treść - poziom 1</a:t>
            </a:r>
          </a:p>
          <a:p>
            <a:pPr lvl="1"/>
            <a:r>
              <a:t>Treść - poziom 2</a:t>
            </a:r>
          </a:p>
          <a:p>
            <a:pPr lvl="2"/>
            <a:r>
              <a:t>Treść - poziom 3</a:t>
            </a:r>
          </a:p>
          <a:p>
            <a:pPr lvl="3"/>
            <a:r>
              <a:t>Treść - poziom 4</a:t>
            </a:r>
          </a:p>
          <a:p>
            <a:pPr lvl="4"/>
            <a:r>
              <a:t>Treść - poziom 5</a:t>
            </a:r>
          </a:p>
        </p:txBody>
      </p:sp>
      <p:sp>
        <p:nvSpPr>
          <p:cNvPr id="41"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ytuł (na górze)">
    <p:spTree>
      <p:nvGrpSpPr>
        <p:cNvPr id="1" name=""/>
        <p:cNvGrpSpPr/>
        <p:nvPr/>
      </p:nvGrpSpPr>
      <p:grpSpPr>
        <a:xfrm>
          <a:off x="0" y="0"/>
          <a:ext cx="0" cy="0"/>
          <a:chOff x="0" y="0"/>
          <a:chExt cx="0" cy="0"/>
        </a:xfrm>
      </p:grpSpPr>
      <p:sp>
        <p:nvSpPr>
          <p:cNvPr id="48" name="Tekst tytułowy"/>
          <p:cNvSpPr txBox="1">
            <a:spLocks noGrp="1"/>
          </p:cNvSpPr>
          <p:nvPr>
            <p:ph type="title"/>
          </p:nvPr>
        </p:nvSpPr>
        <p:spPr>
          <a:prstGeom prst="rect">
            <a:avLst/>
          </a:prstGeom>
        </p:spPr>
        <p:txBody>
          <a:bodyPr/>
          <a:lstStyle/>
          <a:p>
            <a:r>
              <a:t>Tekst tytułowy</a:t>
            </a:r>
          </a:p>
        </p:txBody>
      </p:sp>
      <p:sp>
        <p:nvSpPr>
          <p:cNvPr id="49"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ytuł i punktory">
    <p:spTree>
      <p:nvGrpSpPr>
        <p:cNvPr id="1" name=""/>
        <p:cNvGrpSpPr/>
        <p:nvPr/>
      </p:nvGrpSpPr>
      <p:grpSpPr>
        <a:xfrm>
          <a:off x="0" y="0"/>
          <a:ext cx="0" cy="0"/>
          <a:chOff x="0" y="0"/>
          <a:chExt cx="0" cy="0"/>
        </a:xfrm>
      </p:grpSpPr>
      <p:sp>
        <p:nvSpPr>
          <p:cNvPr id="56" name="Tekst tytułowy"/>
          <p:cNvSpPr txBox="1">
            <a:spLocks noGrp="1"/>
          </p:cNvSpPr>
          <p:nvPr>
            <p:ph type="title"/>
          </p:nvPr>
        </p:nvSpPr>
        <p:spPr>
          <a:prstGeom prst="rect">
            <a:avLst/>
          </a:prstGeom>
        </p:spPr>
        <p:txBody>
          <a:bodyPr/>
          <a:lstStyle/>
          <a:p>
            <a:r>
              <a:t>Tekst tytułowy</a:t>
            </a:r>
          </a:p>
        </p:txBody>
      </p:sp>
      <p:sp>
        <p:nvSpPr>
          <p:cNvPr id="57" name="Treść - poziom 1…"/>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Treść - poziom 1</a:t>
            </a:r>
          </a:p>
          <a:p>
            <a:pPr lvl="1"/>
            <a:r>
              <a:t>Treść - poziom 2</a:t>
            </a:r>
          </a:p>
          <a:p>
            <a:pPr lvl="2"/>
            <a:r>
              <a:t>Treść - poziom 3</a:t>
            </a:r>
          </a:p>
          <a:p>
            <a:pPr lvl="3"/>
            <a:r>
              <a:t>Treść - poziom 4</a:t>
            </a:r>
          </a:p>
          <a:p>
            <a:pPr lvl="4"/>
            <a:r>
              <a:t>Treść - poziom 5</a:t>
            </a:r>
          </a:p>
        </p:txBody>
      </p:sp>
      <p:sp>
        <p:nvSpPr>
          <p:cNvPr id="58"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ytuł i punktory ze zdjęciem">
    <p:spTree>
      <p:nvGrpSpPr>
        <p:cNvPr id="1" name=""/>
        <p:cNvGrpSpPr/>
        <p:nvPr/>
      </p:nvGrpSpPr>
      <p:grpSpPr>
        <a:xfrm>
          <a:off x="0" y="0"/>
          <a:ext cx="0" cy="0"/>
          <a:chOff x="0" y="0"/>
          <a:chExt cx="0" cy="0"/>
        </a:xfrm>
      </p:grpSpPr>
      <p:sp>
        <p:nvSpPr>
          <p:cNvPr id="65" name="Piaszczysta ścieżka między dwoma wzniesieniami prowadząca do oceanu"/>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ekst tytułowy"/>
          <p:cNvSpPr txBox="1">
            <a:spLocks noGrp="1"/>
          </p:cNvSpPr>
          <p:nvPr>
            <p:ph type="title"/>
          </p:nvPr>
        </p:nvSpPr>
        <p:spPr>
          <a:prstGeom prst="rect">
            <a:avLst/>
          </a:prstGeom>
        </p:spPr>
        <p:txBody>
          <a:bodyPr/>
          <a:lstStyle/>
          <a:p>
            <a:r>
              <a:t>Tekst tytułowy</a:t>
            </a:r>
          </a:p>
        </p:txBody>
      </p:sp>
      <p:sp>
        <p:nvSpPr>
          <p:cNvPr id="67" name="Treść - poziom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Treść - poziom 1</a:t>
            </a:r>
          </a:p>
          <a:p>
            <a:pPr lvl="1"/>
            <a:r>
              <a:t>Treść - poziom 2</a:t>
            </a:r>
          </a:p>
          <a:p>
            <a:pPr lvl="2"/>
            <a:r>
              <a:t>Treść - poziom 3</a:t>
            </a:r>
          </a:p>
          <a:p>
            <a:pPr lvl="3"/>
            <a:r>
              <a:t>Treść - poziom 4</a:t>
            </a:r>
          </a:p>
          <a:p>
            <a:pPr lvl="4"/>
            <a:r>
              <a:t>Treść - poziom 5</a:t>
            </a:r>
          </a:p>
        </p:txBody>
      </p:sp>
      <p:sp>
        <p:nvSpPr>
          <p:cNvPr id="68"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unktory">
    <p:spTree>
      <p:nvGrpSpPr>
        <p:cNvPr id="1" name=""/>
        <p:cNvGrpSpPr/>
        <p:nvPr/>
      </p:nvGrpSpPr>
      <p:grpSpPr>
        <a:xfrm>
          <a:off x="0" y="0"/>
          <a:ext cx="0" cy="0"/>
          <a:chOff x="0" y="0"/>
          <a:chExt cx="0" cy="0"/>
        </a:xfrm>
      </p:grpSpPr>
      <p:sp>
        <p:nvSpPr>
          <p:cNvPr id="75" name="Treść - poziom 1…"/>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Treść - poziom 1</a:t>
            </a:r>
          </a:p>
          <a:p>
            <a:pPr lvl="1"/>
            <a:r>
              <a:t>Treść - poziom 2</a:t>
            </a:r>
          </a:p>
          <a:p>
            <a:pPr lvl="2"/>
            <a:r>
              <a:t>Treść - poziom 3</a:t>
            </a:r>
          </a:p>
          <a:p>
            <a:pPr lvl="3"/>
            <a:r>
              <a:t>Treść - poziom 4</a:t>
            </a:r>
          </a:p>
          <a:p>
            <a:pPr lvl="4"/>
            <a:r>
              <a:t>Treść - poziom 5</a:t>
            </a:r>
          </a:p>
        </p:txBody>
      </p:sp>
      <p:sp>
        <p:nvSpPr>
          <p:cNvPr id="76"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Zdjęcie (3 sztuki)">
    <p:spTree>
      <p:nvGrpSpPr>
        <p:cNvPr id="1" name=""/>
        <p:cNvGrpSpPr/>
        <p:nvPr/>
      </p:nvGrpSpPr>
      <p:grpSpPr>
        <a:xfrm>
          <a:off x="0" y="0"/>
          <a:ext cx="0" cy="0"/>
          <a:chOff x="0" y="0"/>
          <a:chExt cx="0" cy="0"/>
        </a:xfrm>
      </p:grpSpPr>
      <p:sp>
        <p:nvSpPr>
          <p:cNvPr id="83" name="Piaszczysta ścieżka między dwoma wzniesieniami prowadząca do oceanu"/>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Czapla przelatująca nisko nad plażą z widocznym na pierwszym planie niskim płotem"/>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Plaża i morze widziane z wydmy trawiastej"/>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ytat">
    <p:spTree>
      <p:nvGrpSpPr>
        <p:cNvPr id="1" name=""/>
        <p:cNvGrpSpPr/>
        <p:nvPr/>
      </p:nvGrpSpPr>
      <p:grpSpPr>
        <a:xfrm>
          <a:off x="0" y="0"/>
          <a:ext cx="0" cy="0"/>
          <a:chOff x="0" y="0"/>
          <a:chExt cx="0" cy="0"/>
        </a:xfrm>
      </p:grpSpPr>
      <p:sp>
        <p:nvSpPr>
          <p:cNvPr id="93" name="Janek Jabłonka"/>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Janek Jabłonka</a:t>
            </a:r>
          </a:p>
        </p:txBody>
      </p:sp>
      <p:sp>
        <p:nvSpPr>
          <p:cNvPr id="94" name="„Wpisz tu cytat.”"/>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„Wpisz tu cytat.” </a:t>
            </a:r>
          </a:p>
        </p:txBody>
      </p:sp>
      <p:sp>
        <p:nvSpPr>
          <p:cNvPr id="95"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Zdjęcie">
    <p:spTree>
      <p:nvGrpSpPr>
        <p:cNvPr id="1" name=""/>
        <p:cNvGrpSpPr/>
        <p:nvPr/>
      </p:nvGrpSpPr>
      <p:grpSpPr>
        <a:xfrm>
          <a:off x="0" y="0"/>
          <a:ext cx="0" cy="0"/>
          <a:chOff x="0" y="0"/>
          <a:chExt cx="0" cy="0"/>
        </a:xfrm>
      </p:grpSpPr>
      <p:sp>
        <p:nvSpPr>
          <p:cNvPr id="102" name="Plaża i morze widziane z wydmy trawiastej"/>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usty">
    <p:spTree>
      <p:nvGrpSpPr>
        <p:cNvPr id="1" name=""/>
        <p:cNvGrpSpPr/>
        <p:nvPr/>
      </p:nvGrpSpPr>
      <p:grpSpPr>
        <a:xfrm>
          <a:off x="0" y="0"/>
          <a:ext cx="0" cy="0"/>
          <a:chOff x="0" y="0"/>
          <a:chExt cx="0" cy="0"/>
        </a:xfrm>
      </p:grpSpPr>
      <p:sp>
        <p:nvSpPr>
          <p:cNvPr id="110"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ytuł i podtytuł">
    <p:spTree>
      <p:nvGrpSpPr>
        <p:cNvPr id="1" name=""/>
        <p:cNvGrpSpPr/>
        <p:nvPr/>
      </p:nvGrpSpPr>
      <p:grpSpPr>
        <a:xfrm>
          <a:off x="0" y="0"/>
          <a:ext cx="0" cy="0"/>
          <a:chOff x="0" y="0"/>
          <a:chExt cx="0" cy="0"/>
        </a:xfrm>
      </p:grpSpPr>
      <p:sp>
        <p:nvSpPr>
          <p:cNvPr id="117" name="Tekst tytułowy"/>
          <p:cNvSpPr txBox="1">
            <a:spLocks noGrp="1"/>
          </p:cNvSpPr>
          <p:nvPr>
            <p:ph type="title"/>
          </p:nvPr>
        </p:nvSpPr>
        <p:spPr>
          <a:xfrm>
            <a:off x="1778000" y="2298700"/>
            <a:ext cx="20828000" cy="4648200"/>
          </a:xfrm>
          <a:prstGeom prst="rect">
            <a:avLst/>
          </a:prstGeom>
        </p:spPr>
        <p:txBody>
          <a:bodyPr anchor="b"/>
          <a:lstStyle/>
          <a:p>
            <a:r>
              <a:t>Tekst tytułowy</a:t>
            </a:r>
          </a:p>
        </p:txBody>
      </p:sp>
      <p:sp>
        <p:nvSpPr>
          <p:cNvPr id="118" name="Treść - poziom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Treść - poziom 1</a:t>
            </a:r>
          </a:p>
          <a:p>
            <a:pPr lvl="1"/>
            <a:r>
              <a:t>Treść - poziom 2</a:t>
            </a:r>
          </a:p>
          <a:p>
            <a:pPr lvl="2"/>
            <a:r>
              <a:t>Treść - poziom 3</a:t>
            </a:r>
          </a:p>
          <a:p>
            <a:pPr lvl="3"/>
            <a:r>
              <a:t>Treść - poziom 4</a:t>
            </a:r>
          </a:p>
          <a:p>
            <a:pPr lvl="4"/>
            <a:r>
              <a:t>Treść - poziom 5</a:t>
            </a:r>
          </a:p>
        </p:txBody>
      </p:sp>
      <p:sp>
        <p:nvSpPr>
          <p:cNvPr id="119"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ytuł i punktory">
    <p:spTree>
      <p:nvGrpSpPr>
        <p:cNvPr id="1" name=""/>
        <p:cNvGrpSpPr/>
        <p:nvPr/>
      </p:nvGrpSpPr>
      <p:grpSpPr>
        <a:xfrm>
          <a:off x="0" y="0"/>
          <a:ext cx="0" cy="0"/>
          <a:chOff x="0" y="0"/>
          <a:chExt cx="0" cy="0"/>
        </a:xfrm>
      </p:grpSpPr>
      <p:sp>
        <p:nvSpPr>
          <p:cNvPr id="126" name="Tekst tytułowy"/>
          <p:cNvSpPr txBox="1">
            <a:spLocks noGrp="1"/>
          </p:cNvSpPr>
          <p:nvPr>
            <p:ph type="title"/>
          </p:nvPr>
        </p:nvSpPr>
        <p:spPr>
          <a:prstGeom prst="rect">
            <a:avLst/>
          </a:prstGeom>
        </p:spPr>
        <p:txBody>
          <a:bodyPr/>
          <a:lstStyle/>
          <a:p>
            <a:r>
              <a:t>Tekst tytułowy</a:t>
            </a:r>
          </a:p>
        </p:txBody>
      </p:sp>
      <p:sp>
        <p:nvSpPr>
          <p:cNvPr id="127" name="Treść - poziom 1…"/>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Treść - poziom 1</a:t>
            </a:r>
          </a:p>
          <a:p>
            <a:pPr lvl="1"/>
            <a:r>
              <a:t>Treść - poziom 2</a:t>
            </a:r>
          </a:p>
          <a:p>
            <a:pPr lvl="2"/>
            <a:r>
              <a:t>Treść - poziom 3</a:t>
            </a:r>
          </a:p>
          <a:p>
            <a:pPr lvl="3"/>
            <a:r>
              <a:t>Treść - poziom 4</a:t>
            </a:r>
          </a:p>
          <a:p>
            <a:pPr lvl="4"/>
            <a:r>
              <a:t>Treść - poziom 5</a:t>
            </a:r>
          </a:p>
        </p:txBody>
      </p:sp>
      <p:sp>
        <p:nvSpPr>
          <p:cNvPr id="128"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ytuł (na górze)">
    <p:spTree>
      <p:nvGrpSpPr>
        <p:cNvPr id="1" name=""/>
        <p:cNvGrpSpPr/>
        <p:nvPr/>
      </p:nvGrpSpPr>
      <p:grpSpPr>
        <a:xfrm>
          <a:off x="0" y="0"/>
          <a:ext cx="0" cy="0"/>
          <a:chOff x="0" y="0"/>
          <a:chExt cx="0" cy="0"/>
        </a:xfrm>
      </p:grpSpPr>
      <p:sp>
        <p:nvSpPr>
          <p:cNvPr id="135" name="Tekst tytułowy"/>
          <p:cNvSpPr txBox="1">
            <a:spLocks noGrp="1"/>
          </p:cNvSpPr>
          <p:nvPr>
            <p:ph type="title"/>
          </p:nvPr>
        </p:nvSpPr>
        <p:spPr>
          <a:prstGeom prst="rect">
            <a:avLst/>
          </a:prstGeom>
        </p:spPr>
        <p:txBody>
          <a:bodyPr/>
          <a:lstStyle/>
          <a:p>
            <a:r>
              <a:t>Tekst tytułowy</a:t>
            </a:r>
          </a:p>
        </p:txBody>
      </p:sp>
      <p:sp>
        <p:nvSpPr>
          <p:cNvPr id="136" name="Numer slajd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kst tytułowy"/>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Tekst tytułowy</a:t>
            </a:r>
          </a:p>
        </p:txBody>
      </p:sp>
      <p:sp>
        <p:nvSpPr>
          <p:cNvPr id="3" name="Treść - poziom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Treść - poziom 1</a:t>
            </a:r>
          </a:p>
          <a:p>
            <a:pPr lvl="1"/>
            <a:r>
              <a:t>Treść - poziom 2</a:t>
            </a:r>
          </a:p>
          <a:p>
            <a:pPr lvl="2"/>
            <a:r>
              <a:t>Treść - poziom 3</a:t>
            </a:r>
          </a:p>
          <a:p>
            <a:pPr lvl="3"/>
            <a:r>
              <a:t>Treść - poziom 4</a:t>
            </a:r>
          </a:p>
          <a:p>
            <a:pPr lvl="4"/>
            <a:r>
              <a:t>Treść - poziom 5</a:t>
            </a:r>
          </a:p>
        </p:txBody>
      </p:sp>
      <p:sp>
        <p:nvSpPr>
          <p:cNvPr id="4" name="Numer slajdu"/>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Zaburzenia odżywiania i zaburzenia snu - wprowadzenie"/>
          <p:cNvSpPr txBox="1">
            <a:spLocks noGrp="1"/>
          </p:cNvSpPr>
          <p:nvPr>
            <p:ph type="title"/>
          </p:nvPr>
        </p:nvSpPr>
        <p:spPr>
          <a:xfrm>
            <a:off x="1892476" y="3023607"/>
            <a:ext cx="20713524" cy="3923293"/>
          </a:xfrm>
          <a:prstGeom prst="rect">
            <a:avLst/>
          </a:prstGeom>
        </p:spPr>
        <p:txBody>
          <a:bodyPr/>
          <a:lstStyle>
            <a:lvl1pPr>
              <a:defRPr sz="10300"/>
            </a:lvl1pPr>
          </a:lstStyle>
          <a:p>
            <a:r>
              <a:t>Zaburzenia odżywiania i zaburzenia snu - wprowadzenie</a:t>
            </a:r>
          </a:p>
        </p:txBody>
      </p:sp>
      <p:sp>
        <p:nvSpPr>
          <p:cNvPr id="146" name="dr. hab. n. med. prof. UM Łukasz Mokros…"/>
          <p:cNvSpPr txBox="1">
            <a:spLocks noGrp="1"/>
          </p:cNvSpPr>
          <p:nvPr>
            <p:ph type="body" sz="quarter" idx="1"/>
          </p:nvPr>
        </p:nvSpPr>
        <p:spPr>
          <a:xfrm>
            <a:off x="1778000" y="9579672"/>
            <a:ext cx="20828000" cy="1996803"/>
          </a:xfrm>
          <a:prstGeom prst="rect">
            <a:avLst/>
          </a:prstGeom>
        </p:spPr>
        <p:txBody>
          <a:bodyPr/>
          <a:lstStyle/>
          <a:p>
            <a:pPr defTabSz="808990">
              <a:defRPr sz="5292"/>
            </a:pPr>
            <a:r>
              <a:t>dr. hab. n. med. prof. UM Łukasz Mokros</a:t>
            </a:r>
          </a:p>
          <a:p>
            <a:pPr defTabSz="808990">
              <a:lnSpc>
                <a:spcPct val="90000"/>
              </a:lnSpc>
              <a:defRPr sz="3920"/>
            </a:pPr>
            <a:endParaRPr/>
          </a:p>
          <a:p>
            <a:pPr defTabSz="808990">
              <a:defRPr sz="4508"/>
            </a:pPr>
            <a:r>
              <a:rPr sz="3920"/>
              <a:t>Klinika Psychiatrii Dzieci i Młodzieży, Uniwersytet Medyczny w Łodzi</a:t>
            </a:r>
          </a:p>
        </p:txBody>
      </p:sp>
      <p:pic>
        <p:nvPicPr>
          <p:cNvPr id="147" name="C:\Users\Sage\Downloads\Uniwersytet Medyczny w Łodzi.jpg" descr="C:\Users\Sage\Downloads\Uniwersytet Medyczny w Łodzi.jpg"/>
          <p:cNvPicPr>
            <a:picLocks noChangeAspect="1"/>
          </p:cNvPicPr>
          <p:nvPr/>
        </p:nvPicPr>
        <p:blipFill>
          <a:blip r:embed="rId2">
            <a:extLst/>
          </a:blip>
          <a:stretch>
            <a:fillRect/>
          </a:stretch>
        </p:blipFill>
        <p:spPr>
          <a:xfrm>
            <a:off x="16124694" y="899805"/>
            <a:ext cx="7289932" cy="1996803"/>
          </a:xfrm>
          <a:prstGeom prst="rect">
            <a:avLst/>
          </a:prstGeom>
          <a:ln w="12700">
            <a:miter lim="400000"/>
          </a:ln>
        </p:spPr>
      </p:pic>
      <p:sp>
        <p:nvSpPr>
          <p:cNvPr id="148" name="seminarium dla 3. roku kierunku lekarskiego"/>
          <p:cNvSpPr txBox="1"/>
          <p:nvPr/>
        </p:nvSpPr>
        <p:spPr>
          <a:xfrm>
            <a:off x="1777999" y="6892841"/>
            <a:ext cx="20828001" cy="2393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defRPr sz="5400" b="0"/>
            </a:lvl1pPr>
          </a:lstStyle>
          <a:p>
            <a:r>
              <a:t>seminarium dla 3. roku kierunku lekarskiego</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Zaburzenia odżywiania i jedzenia"/>
          <p:cNvSpPr txBox="1">
            <a:spLocks noGrp="1"/>
          </p:cNvSpPr>
          <p:nvPr>
            <p:ph type="title"/>
          </p:nvPr>
        </p:nvSpPr>
        <p:spPr>
          <a:prstGeom prst="rect">
            <a:avLst/>
          </a:prstGeom>
        </p:spPr>
        <p:txBody>
          <a:bodyPr/>
          <a:lstStyle/>
          <a:p>
            <a:r>
              <a:t>Zaburzenia odżywiania i jedzenia</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Ośrodek głodu:…"/>
          <p:cNvSpPr txBox="1"/>
          <p:nvPr/>
        </p:nvSpPr>
        <p:spPr>
          <a:xfrm>
            <a:off x="1058800" y="2913976"/>
            <a:ext cx="10374386" cy="12309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3700">
                <a:solidFill>
                  <a:schemeClr val="accent5">
                    <a:lumOff val="-29866"/>
                  </a:schemeClr>
                </a:solidFill>
              </a:defRPr>
            </a:pPr>
            <a:r>
              <a:t>Ośrodek głodu:</a:t>
            </a:r>
          </a:p>
          <a:p>
            <a:pPr>
              <a:defRPr sz="3700">
                <a:solidFill>
                  <a:schemeClr val="accent5">
                    <a:lumOff val="-29866"/>
                  </a:schemeClr>
                </a:solidFill>
              </a:defRPr>
            </a:pPr>
            <a:r>
              <a:t>jądra boczne podwzgórza (LH)</a:t>
            </a:r>
          </a:p>
        </p:txBody>
      </p:sp>
      <p:sp>
        <p:nvSpPr>
          <p:cNvPr id="153" name="Neuroendokrynna kontrola głodu i sytości (1) - kontrola ośrodkowa (podwzgórzowa)"/>
          <p:cNvSpPr txBox="1">
            <a:spLocks noGrp="1"/>
          </p:cNvSpPr>
          <p:nvPr>
            <p:ph type="title"/>
          </p:nvPr>
        </p:nvSpPr>
        <p:spPr>
          <a:prstGeom prst="rect">
            <a:avLst/>
          </a:prstGeom>
        </p:spPr>
        <p:txBody>
          <a:bodyPr/>
          <a:lstStyle>
            <a:lvl1pPr defTabSz="520065">
              <a:defRPr sz="7056"/>
            </a:lvl1pPr>
          </a:lstStyle>
          <a:p>
            <a:r>
              <a:t>Neuroendokrynna kontrola głodu i sytości (1) - kontrola ośrodkowa (podwzgórzowa)</a:t>
            </a:r>
          </a:p>
        </p:txBody>
      </p:sp>
      <p:sp>
        <p:nvSpPr>
          <p:cNvPr id="154" name="BDNF -&gt; wpływ na NPY/AgRP, POMC/CART, aktywność leptyny, serotoniny, dopaminy i ghreliny…"/>
          <p:cNvSpPr txBox="1">
            <a:spLocks noGrp="1"/>
          </p:cNvSpPr>
          <p:nvPr>
            <p:ph type="body" sz="quarter" idx="1"/>
          </p:nvPr>
        </p:nvSpPr>
        <p:spPr>
          <a:xfrm>
            <a:off x="812318" y="11074400"/>
            <a:ext cx="21005801" cy="2286001"/>
          </a:xfrm>
          <a:prstGeom prst="rect">
            <a:avLst/>
          </a:prstGeom>
        </p:spPr>
        <p:txBody>
          <a:bodyPr/>
          <a:lstStyle/>
          <a:p>
            <a:pPr marL="0" indent="0" defTabSz="627379">
              <a:spcBef>
                <a:spcPts val="3400"/>
              </a:spcBef>
              <a:buSzTx/>
              <a:buNone/>
              <a:defRPr sz="2888"/>
            </a:pPr>
            <a:r>
              <a:t>BDNF -&gt; wpływ na NPY/AgRP, POMC/CART, aktywność leptyny, serotoniny, dopaminy i ghreliny</a:t>
            </a:r>
          </a:p>
          <a:p>
            <a:pPr marL="0" indent="0" defTabSz="627379">
              <a:spcBef>
                <a:spcPts val="3400"/>
              </a:spcBef>
              <a:buSzTx/>
              <a:buNone/>
              <a:defRPr sz="2888"/>
            </a:pPr>
            <a:r>
              <a:t>wzrost łaknienia &lt;- zwiększenie aktywności układu dopaminergicznego, α2-adrenergicznego i GABA-ergicznego</a:t>
            </a:r>
          </a:p>
          <a:p>
            <a:pPr marL="0" indent="0" defTabSz="627379">
              <a:spcBef>
                <a:spcPts val="3400"/>
              </a:spcBef>
              <a:buSzTx/>
              <a:buNone/>
              <a:defRPr sz="2888"/>
            </a:pPr>
            <a:r>
              <a:t>spadek łaknienia &lt;- zwiększenie aktywności układu β-adrenergicznego, cholinergicznego i serotoninergicznego</a:t>
            </a:r>
          </a:p>
        </p:txBody>
      </p:sp>
      <p:sp>
        <p:nvSpPr>
          <p:cNvPr id="155" name="Ośrodek sytości:  jądro brzuszno-przyśrodkowe (VMN)"/>
          <p:cNvSpPr txBox="1"/>
          <p:nvPr/>
        </p:nvSpPr>
        <p:spPr>
          <a:xfrm>
            <a:off x="11717764" y="2913976"/>
            <a:ext cx="10230918" cy="12309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3700">
                <a:solidFill>
                  <a:schemeClr val="accent1">
                    <a:hueOff val="114395"/>
                    <a:lumOff val="-24975"/>
                  </a:schemeClr>
                </a:solidFill>
              </a:defRPr>
            </a:pPr>
            <a:r>
              <a:t>Ośrodek sytości:</a:t>
            </a:r>
            <a:br/>
            <a:r>
              <a:t> jądro brzuszno-przyśrodkowe (VMN)</a:t>
            </a:r>
          </a:p>
        </p:txBody>
      </p:sp>
      <p:sp>
        <p:nvSpPr>
          <p:cNvPr id="156" name="jądro łukowate (ARC) - integracja sygnałów regulacji głodu i sytości:"/>
          <p:cNvSpPr txBox="1"/>
          <p:nvPr/>
        </p:nvSpPr>
        <p:spPr>
          <a:xfrm>
            <a:off x="7241775" y="6242515"/>
            <a:ext cx="10374386" cy="12309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3700">
                <a:solidFill>
                  <a:schemeClr val="accent6">
                    <a:hueOff val="-146070"/>
                    <a:satOff val="-10048"/>
                    <a:lumOff val="-30626"/>
                  </a:schemeClr>
                </a:solidFill>
              </a:defRPr>
            </a:lvl1pPr>
          </a:lstStyle>
          <a:p>
            <a:r>
              <a:t>jądro łukowate (ARC) - integracja sygnałów regulacji głodu i sytości:</a:t>
            </a:r>
          </a:p>
        </p:txBody>
      </p:sp>
      <p:sp>
        <p:nvSpPr>
          <p:cNvPr id="157" name="układ stymulujący łaknienie (oreksygeniczny)…"/>
          <p:cNvSpPr/>
          <p:nvPr/>
        </p:nvSpPr>
        <p:spPr>
          <a:xfrm>
            <a:off x="2297319" y="7736054"/>
            <a:ext cx="9594199" cy="3026272"/>
          </a:xfrm>
          <a:prstGeom prst="rect">
            <a:avLst/>
          </a:prstGeom>
          <a:solidFill>
            <a:schemeClr val="accent5">
              <a:lumOff val="-29866"/>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a:solidFill>
                  <a:srgbClr val="FFFFFF"/>
                </a:solidFill>
              </a:defRPr>
            </a:pPr>
            <a:r>
              <a:t>układ stymulujący łaknienie (oreksygeniczny)</a:t>
            </a:r>
          </a:p>
          <a:p>
            <a:pPr marL="423333" indent="-423333">
              <a:buSzPct val="125000"/>
              <a:buChar char="•"/>
              <a:defRPr sz="3200" b="0">
                <a:solidFill>
                  <a:srgbClr val="FFFFFF"/>
                </a:solidFill>
                <a:latin typeface="+mn-lt"/>
                <a:ea typeface="+mn-ea"/>
                <a:cs typeface="+mn-cs"/>
                <a:sym typeface="Helvetica Neue Medium"/>
              </a:defRPr>
            </a:pPr>
            <a:r>
              <a:t>neuropeptyd Y (NPY)/białko Agouti (AgRP) -&gt; hamuje układ współczulny</a:t>
            </a:r>
          </a:p>
          <a:p>
            <a:pPr marL="423333" indent="-423333">
              <a:buSzPct val="125000"/>
              <a:buChar char="•"/>
              <a:defRPr sz="3200" b="0">
                <a:solidFill>
                  <a:srgbClr val="FFFFFF"/>
                </a:solidFill>
                <a:latin typeface="+mn-lt"/>
                <a:ea typeface="+mn-ea"/>
                <a:cs typeface="+mn-cs"/>
                <a:sym typeface="Helvetica Neue Medium"/>
              </a:defRPr>
            </a:pPr>
            <a:r>
              <a:t>układ endokanabinoidowy  - ośrodkowa i obwodowa regulacja bilansu energetycznego </a:t>
            </a:r>
          </a:p>
        </p:txBody>
      </p:sp>
      <p:sp>
        <p:nvSpPr>
          <p:cNvPr id="158" name="układ hamujący łaknienie (anooreksygeniczny)…"/>
          <p:cNvSpPr/>
          <p:nvPr/>
        </p:nvSpPr>
        <p:spPr>
          <a:xfrm>
            <a:off x="12584478" y="7736054"/>
            <a:ext cx="9492755" cy="3026272"/>
          </a:xfrm>
          <a:prstGeom prst="rect">
            <a:avLst/>
          </a:prstGeom>
          <a:solidFill>
            <a:schemeClr val="accent1">
              <a:hueOff val="114395"/>
              <a:lumOff val="-24975"/>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defRPr sz="3200">
                <a:solidFill>
                  <a:srgbClr val="FFFFFF"/>
                </a:solidFill>
              </a:defRPr>
            </a:pPr>
            <a:r>
              <a:t>układ hamujący łaknienie (anooreksygeniczny)</a:t>
            </a:r>
          </a:p>
          <a:p>
            <a:pPr>
              <a:defRPr sz="3200" b="0">
                <a:solidFill>
                  <a:srgbClr val="FFFFFF"/>
                </a:solidFill>
                <a:latin typeface="+mn-lt"/>
                <a:ea typeface="+mn-ea"/>
                <a:cs typeface="+mn-cs"/>
                <a:sym typeface="Helvetica Neue Medium"/>
              </a:defRPr>
            </a:pPr>
            <a:endParaRPr/>
          </a:p>
          <a:p>
            <a:pPr>
              <a:defRPr sz="3200" b="0">
                <a:solidFill>
                  <a:srgbClr val="FFFFFF"/>
                </a:solidFill>
                <a:latin typeface="+mn-lt"/>
                <a:ea typeface="+mn-ea"/>
                <a:cs typeface="+mn-cs"/>
                <a:sym typeface="Helvetica Neue Medium"/>
              </a:defRPr>
            </a:pPr>
            <a:r>
              <a:t>układ melanokortyn POMC/CART</a:t>
            </a:r>
          </a:p>
          <a:p>
            <a:pPr>
              <a:defRPr sz="3200" b="0">
                <a:solidFill>
                  <a:srgbClr val="FFFFFF"/>
                </a:solidFill>
                <a:latin typeface="+mn-lt"/>
                <a:ea typeface="+mn-ea"/>
                <a:cs typeface="+mn-cs"/>
                <a:sym typeface="Helvetica Neue Medium"/>
              </a:defRPr>
            </a:pPr>
            <a:endParaRPr/>
          </a:p>
          <a:p>
            <a:pPr>
              <a:defRPr sz="3200" b="0">
                <a:solidFill>
                  <a:srgbClr val="FFFFFF"/>
                </a:solidFill>
                <a:latin typeface="+mn-lt"/>
                <a:ea typeface="+mn-ea"/>
                <a:cs typeface="+mn-cs"/>
                <a:sym typeface="Helvetica Neue Medium"/>
              </a:defRPr>
            </a:pPr>
            <a:r>
              <a:t>POMC jest prekursorem hormonów α-MSH i ACTH </a:t>
            </a:r>
          </a:p>
        </p:txBody>
      </p:sp>
      <p:sp>
        <p:nvSpPr>
          <p:cNvPr id="159" name="neurony z neuropeptydami o działaniu oreksygennym (stymulującym łaknienie) – oreksyny i hormon koncentrujący melaninę MCH"/>
          <p:cNvSpPr txBox="1"/>
          <p:nvPr/>
        </p:nvSpPr>
        <p:spPr>
          <a:xfrm>
            <a:off x="1941994" y="4195913"/>
            <a:ext cx="8607998" cy="14625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b="0" i="1"/>
            </a:lvl1pPr>
          </a:lstStyle>
          <a:p>
            <a:r>
              <a:t>neurony z neuropeptydami o działaniu oreksygennym (stymulującym łaknienie) – oreksyny i hormon koncentrujący melaninę MCH</a:t>
            </a:r>
          </a:p>
        </p:txBody>
      </p:sp>
      <p:sp>
        <p:nvSpPr>
          <p:cNvPr id="160" name="jądro przykomorowe (NPV) - neurony z neuropeptydami anoreksygennymi: m.in. TRH, CRH i oksytocyna"/>
          <p:cNvSpPr txBox="1"/>
          <p:nvPr/>
        </p:nvSpPr>
        <p:spPr>
          <a:xfrm>
            <a:off x="12327541" y="4195913"/>
            <a:ext cx="9011365" cy="14625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b="0" i="1"/>
            </a:lvl1pPr>
          </a:lstStyle>
          <a:p>
            <a:r>
              <a:t>jądro przykomorowe (NPV) - neurony z neuropeptydami anoreksygennymi: m.in. TRH, CRH i oksytocyna</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Neuroendokrynna kontrola głodu i sytości (2) - kontrola obwodowa"/>
          <p:cNvSpPr txBox="1">
            <a:spLocks noGrp="1"/>
          </p:cNvSpPr>
          <p:nvPr>
            <p:ph type="title"/>
          </p:nvPr>
        </p:nvSpPr>
        <p:spPr>
          <a:prstGeom prst="rect">
            <a:avLst/>
          </a:prstGeom>
        </p:spPr>
        <p:txBody>
          <a:bodyPr/>
          <a:lstStyle>
            <a:lvl1pPr defTabSz="520065">
              <a:defRPr sz="7056"/>
            </a:lvl1pPr>
          </a:lstStyle>
          <a:p>
            <a:r>
              <a:t>Neuroendokrynna kontrola głodu i sytości (2) - kontrola obwodowa</a:t>
            </a:r>
          </a:p>
        </p:txBody>
      </p:sp>
      <p:sp>
        <p:nvSpPr>
          <p:cNvPr id="165" name="Tkanka tłuszczowa = narząd endokrynny…"/>
          <p:cNvSpPr txBox="1">
            <a:spLocks noGrp="1"/>
          </p:cNvSpPr>
          <p:nvPr>
            <p:ph type="body" idx="1"/>
          </p:nvPr>
        </p:nvSpPr>
        <p:spPr>
          <a:prstGeom prst="rect">
            <a:avLst/>
          </a:prstGeom>
        </p:spPr>
        <p:txBody>
          <a:bodyPr numCol="2" spcCol="1050290"/>
          <a:lstStyle/>
          <a:p>
            <a:pPr marL="0" indent="0" defTabSz="586104">
              <a:spcBef>
                <a:spcPts val="4100"/>
              </a:spcBef>
              <a:buSzTx/>
              <a:buNone/>
              <a:defRPr sz="3407" b="1" u="sng">
                <a:solidFill>
                  <a:schemeClr val="accent4">
                    <a:hueOff val="-1081314"/>
                    <a:satOff val="4338"/>
                    <a:lumOff val="-8931"/>
                  </a:schemeClr>
                </a:solidFill>
              </a:defRPr>
            </a:pPr>
            <a:r>
              <a:t>Tkanka tłuszczowa = narząd endokrynny</a:t>
            </a:r>
            <a:endParaRPr b="0"/>
          </a:p>
          <a:p>
            <a:pPr marL="872072" indent="-772885" defTabSz="586104">
              <a:spcBef>
                <a:spcPts val="4100"/>
              </a:spcBef>
              <a:buFont typeface="Times Roman"/>
              <a:defRPr sz="3407"/>
            </a:pPr>
            <a:r>
              <a:rPr b="1"/>
              <a:t>leptyna</a:t>
            </a:r>
            <a:r>
              <a:t>: hamuje NPY/AgRP, aktywuje POMC/CART → sytość, ↑ wydatek energetyczny</a:t>
            </a:r>
            <a:br/>
            <a:r>
              <a:rPr sz="2982" i="1"/>
              <a:t>(w otyłości: </a:t>
            </a:r>
            <a:r>
              <a:rPr sz="2982" b="1" i="1"/>
              <a:t>leptynooporność</a:t>
            </a:r>
            <a:r>
              <a:rPr sz="2982" i="1"/>
              <a:t> mimo wysokich stężeń leptyny)</a:t>
            </a:r>
          </a:p>
          <a:p>
            <a:pPr marL="872072" indent="-772885" defTabSz="586104">
              <a:spcBef>
                <a:spcPts val="4100"/>
              </a:spcBef>
              <a:buFont typeface="Times Roman"/>
              <a:defRPr sz="3407"/>
            </a:pPr>
            <a:r>
              <a:rPr b="1"/>
              <a:t>adiponektyna</a:t>
            </a:r>
            <a:r>
              <a:t>: ↑ wrażliwość na insulinę, działa przeciwzapalne</a:t>
            </a:r>
          </a:p>
          <a:p>
            <a:pPr marL="872072" indent="-772885" defTabSz="586104">
              <a:spcBef>
                <a:spcPts val="4100"/>
              </a:spcBef>
              <a:buFont typeface="Times Roman"/>
              <a:defRPr sz="3407"/>
            </a:pPr>
            <a:r>
              <a:rPr b="1"/>
              <a:t>rezystyna</a:t>
            </a:r>
            <a:r>
              <a:t>: ↑ insulinooporność i zapalenie</a:t>
            </a:r>
          </a:p>
          <a:p>
            <a:pPr marL="0" indent="0" defTabSz="586104">
              <a:spcBef>
                <a:spcPts val="4100"/>
              </a:spcBef>
              <a:buSzTx/>
              <a:buNone/>
              <a:defRPr sz="3407" b="1" u="sng">
                <a:solidFill>
                  <a:schemeClr val="accent4">
                    <a:hueOff val="-1081314"/>
                    <a:satOff val="4338"/>
                    <a:lumOff val="-8931"/>
                  </a:schemeClr>
                </a:solidFill>
              </a:defRPr>
            </a:pPr>
            <a:r>
              <a:t>Insulina</a:t>
            </a:r>
            <a:endParaRPr b="0"/>
          </a:p>
          <a:p>
            <a:pPr marL="872072" indent="-772885" defTabSz="586104">
              <a:spcBef>
                <a:spcPts val="4100"/>
              </a:spcBef>
              <a:buFont typeface="Times Roman"/>
              <a:defRPr sz="3407"/>
            </a:pPr>
            <a:r>
              <a:t>Przenika do OUN.</a:t>
            </a:r>
          </a:p>
          <a:p>
            <a:pPr marL="872072" indent="-772885" defTabSz="586104">
              <a:spcBef>
                <a:spcPts val="4100"/>
              </a:spcBef>
              <a:buFont typeface="Times Roman"/>
              <a:defRPr sz="3407"/>
            </a:pPr>
            <a:r>
              <a:t>Hamuje NPY/AgRP i pobudza wydzielanie leptyny.</a:t>
            </a:r>
          </a:p>
          <a:p>
            <a:pPr marL="872072" indent="-772885" defTabSz="586104">
              <a:spcBef>
                <a:spcPts val="4100"/>
              </a:spcBef>
              <a:buFont typeface="Times Roman"/>
              <a:defRPr sz="3407"/>
            </a:pPr>
            <a:r>
              <a:t>Wraz z leptyną odpowiada za długoterminową regulację bilansu energetycznego.</a:t>
            </a:r>
          </a:p>
          <a:p>
            <a:pPr marL="0" indent="0" defTabSz="586104">
              <a:spcBef>
                <a:spcPts val="4100"/>
              </a:spcBef>
              <a:buSzTx/>
              <a:buNone/>
              <a:defRPr sz="3407" b="1" u="sng">
                <a:solidFill>
                  <a:schemeClr val="accent4">
                    <a:hueOff val="-1081314"/>
                    <a:satOff val="4338"/>
                    <a:lumOff val="-8931"/>
                  </a:schemeClr>
                </a:solidFill>
              </a:defRPr>
            </a:pPr>
            <a:r>
              <a:t>Hormony przewodu pokarmowego</a:t>
            </a:r>
            <a:endParaRPr b="0"/>
          </a:p>
          <a:p>
            <a:pPr marL="872072" indent="-772885" defTabSz="586104">
              <a:spcBef>
                <a:spcPts val="4100"/>
              </a:spcBef>
              <a:buFont typeface="Times Roman"/>
              <a:defRPr sz="3407"/>
            </a:pPr>
            <a:r>
              <a:rPr b="1"/>
              <a:t>ghrelina (żołądek)</a:t>
            </a:r>
            <a:r>
              <a:t> → jedyny główny hormon zwiększający łaknienie.</a:t>
            </a:r>
          </a:p>
          <a:p>
            <a:pPr marL="872072" indent="-772885" defTabSz="586104">
              <a:spcBef>
                <a:spcPts val="4100"/>
              </a:spcBef>
              <a:buFont typeface="Times Roman"/>
              <a:defRPr sz="3407"/>
            </a:pPr>
            <a:r>
              <a:rPr b="1"/>
              <a:t>GLP-1, PYY, CCK, OXM, PP</a:t>
            </a:r>
            <a:r>
              <a:t> → nasilają sytość i zmniejszają pobór pokarmu.</a:t>
            </a:r>
          </a:p>
          <a:p>
            <a:pPr marL="872072" indent="-772885" defTabSz="586104">
              <a:spcBef>
                <a:spcPts val="4100"/>
              </a:spcBef>
              <a:buFont typeface="Times Roman"/>
              <a:defRPr sz="3407"/>
            </a:pPr>
            <a:r>
              <a:t>Agoniści </a:t>
            </a:r>
            <a:r>
              <a:rPr b="1"/>
              <a:t>GLP-1</a:t>
            </a:r>
            <a:r>
              <a:t> (np. semaglutyd) i </a:t>
            </a:r>
            <a:r>
              <a:rPr b="1"/>
              <a:t>GLP-1/GIP</a:t>
            </a:r>
            <a:r>
              <a:t> (tirzepatyd) skutecznie zmniejszają masę ciała.</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Zdrowa vs zaburzona relacja z jedzeniem"/>
          <p:cNvSpPr txBox="1">
            <a:spLocks noGrp="1"/>
          </p:cNvSpPr>
          <p:nvPr>
            <p:ph type="title"/>
          </p:nvPr>
        </p:nvSpPr>
        <p:spPr>
          <a:prstGeom prst="rect">
            <a:avLst/>
          </a:prstGeom>
        </p:spPr>
        <p:txBody>
          <a:bodyPr/>
          <a:lstStyle>
            <a:lvl1pPr defTabSz="635634">
              <a:defRPr sz="8624"/>
            </a:lvl1pPr>
          </a:lstStyle>
          <a:p>
            <a:r>
              <a:t>Zdrowa vs zaburzona relacja z jedzeniem</a:t>
            </a:r>
          </a:p>
        </p:txBody>
      </p:sp>
      <p:graphicFrame>
        <p:nvGraphicFramePr>
          <p:cNvPr id="170" name="Tabela 1"/>
          <p:cNvGraphicFramePr/>
          <p:nvPr/>
        </p:nvGraphicFramePr>
        <p:xfrm>
          <a:off x="1816671" y="2533810"/>
          <a:ext cx="20763358" cy="10540680"/>
        </p:xfrm>
        <a:graphic>
          <a:graphicData uri="http://schemas.openxmlformats.org/drawingml/2006/table">
            <a:tbl>
              <a:tblPr bandRow="1">
                <a:tableStyleId>{C7B018BB-80A7-4F77-B60F-C8B233D01FF8}</a:tableStyleId>
              </a:tblPr>
              <a:tblGrid>
                <a:gridCol w="2711149">
                  <a:extLst>
                    <a:ext uri="{9D8B030D-6E8A-4147-A177-3AD203B41FA5}">
                      <a16:colId xmlns:a16="http://schemas.microsoft.com/office/drawing/2014/main" val="20000"/>
                    </a:ext>
                  </a:extLst>
                </a:gridCol>
                <a:gridCol w="9436581">
                  <a:extLst>
                    <a:ext uri="{9D8B030D-6E8A-4147-A177-3AD203B41FA5}">
                      <a16:colId xmlns:a16="http://schemas.microsoft.com/office/drawing/2014/main" val="20001"/>
                    </a:ext>
                  </a:extLst>
                </a:gridCol>
                <a:gridCol w="8602926">
                  <a:extLst>
                    <a:ext uri="{9D8B030D-6E8A-4147-A177-3AD203B41FA5}">
                      <a16:colId xmlns:a16="http://schemas.microsoft.com/office/drawing/2014/main" val="20002"/>
                    </a:ext>
                  </a:extLst>
                </a:gridCol>
              </a:tblGrid>
              <a:tr h="1503997">
                <a:tc>
                  <a:txBody>
                    <a:bodyPr/>
                    <a:lstStyle/>
                    <a:p>
                      <a:pPr defTabSz="457200">
                        <a:defRPr sz="1800"/>
                      </a:pPr>
                      <a:r>
                        <a:rPr sz="3300" b="1">
                          <a:sym typeface="Helvetica Neue"/>
                        </a:rPr>
                        <a:t>Cecha / Obszar</a:t>
                      </a:r>
                    </a:p>
                  </a:txBody>
                  <a:tcPr marL="12700" marR="12700" marT="12700" marB="12700" anchor="ctr" horzOverflow="overflow">
                    <a:lnL w="12700">
                      <a:solidFill>
                        <a:srgbClr val="606060"/>
                      </a:solidFill>
                      <a:miter lim="400000"/>
                    </a:lnL>
                    <a:lnT w="12700">
                      <a:solidFill>
                        <a:srgbClr val="606060"/>
                      </a:solidFill>
                      <a:miter lim="400000"/>
                    </a:lnT>
                  </a:tcPr>
                </a:tc>
                <a:tc>
                  <a:txBody>
                    <a:bodyPr/>
                    <a:lstStyle/>
                    <a:p>
                      <a:pPr defTabSz="457200">
                        <a:defRPr sz="1800"/>
                      </a:pPr>
                      <a:r>
                        <a:rPr sz="3300" b="1">
                          <a:sym typeface="Helvetica Neue"/>
                        </a:rPr>
                        <a:t>Prawidłowa postawa (Zdrowa relacja)</a:t>
                      </a:r>
                    </a:p>
                  </a:txBody>
                  <a:tcPr marL="12700" marR="12700" marT="12700" marB="12700" anchor="ctr" horzOverflow="overflow">
                    <a:lnT w="12700">
                      <a:solidFill>
                        <a:srgbClr val="606060"/>
                      </a:solidFill>
                      <a:miter lim="400000"/>
                    </a:lnT>
                  </a:tcPr>
                </a:tc>
                <a:tc>
                  <a:txBody>
                    <a:bodyPr/>
                    <a:lstStyle/>
                    <a:p>
                      <a:pPr defTabSz="457200">
                        <a:defRPr sz="1800"/>
                      </a:pPr>
                      <a:r>
                        <a:rPr sz="3300" b="1">
                          <a:sym typeface="Helvetica Neue"/>
                        </a:rPr>
                        <a:t>Nieprawidłowa postawa (Zaburzona relacja)</a:t>
                      </a:r>
                    </a:p>
                  </a:txBody>
                  <a:tcPr marL="12700" marR="12700" marT="12700" marB="12700" anchor="ctr" horzOverflow="overflow">
                    <a:lnR w="12700">
                      <a:solidFill>
                        <a:srgbClr val="606060"/>
                      </a:solidFill>
                      <a:miter lim="400000"/>
                    </a:lnR>
                    <a:lnT w="12700">
                      <a:solidFill>
                        <a:srgbClr val="606060"/>
                      </a:solidFill>
                      <a:miter lim="400000"/>
                    </a:lnT>
                  </a:tcPr>
                </a:tc>
                <a:extLst>
                  <a:ext uri="{0D108BD9-81ED-4DB2-BD59-A6C34878D82A}">
                    <a16:rowId xmlns:a16="http://schemas.microsoft.com/office/drawing/2014/main" val="10000"/>
                  </a:ext>
                </a:extLst>
              </a:tr>
              <a:tr h="1503997">
                <a:tc>
                  <a:txBody>
                    <a:bodyPr/>
                    <a:lstStyle/>
                    <a:p>
                      <a:pPr algn="l" defTabSz="457200">
                        <a:defRPr sz="1800"/>
                      </a:pPr>
                      <a:r>
                        <a:rPr sz="3300" b="1">
                          <a:sym typeface="Helvetica Neue"/>
                        </a:rPr>
                        <a:t>Główna motywacja</a:t>
                      </a:r>
                    </a:p>
                  </a:txBody>
                  <a:tcPr marL="12700" marR="12700" marT="12700" marB="12700" anchor="ctr" horzOverflow="overflow">
                    <a:lnL w="12700">
                      <a:solidFill>
                        <a:srgbClr val="606060"/>
                      </a:solidFill>
                      <a:miter lim="400000"/>
                    </a:lnL>
                  </a:tcPr>
                </a:tc>
                <a:tc>
                  <a:txBody>
                    <a:bodyPr/>
                    <a:lstStyle/>
                    <a:p>
                      <a:pPr algn="l" defTabSz="457200">
                        <a:defRPr sz="1800"/>
                      </a:pPr>
                      <a:r>
                        <a:rPr sz="3300">
                          <a:sym typeface="Helvetica Neue"/>
                        </a:rPr>
                        <a:t>Zaspokojenie głodu, odżywienie organizmu, przyjemność.</a:t>
                      </a:r>
                    </a:p>
                  </a:txBody>
                  <a:tcPr marL="12700" marR="12700" marT="12700" marB="12700" anchor="ctr" horzOverflow="overflow"/>
                </a:tc>
                <a:tc>
                  <a:txBody>
                    <a:bodyPr/>
                    <a:lstStyle/>
                    <a:p>
                      <a:pPr algn="l" defTabSz="457200">
                        <a:defRPr sz="1800"/>
                      </a:pPr>
                      <a:r>
                        <a:rPr sz="3300">
                          <a:sym typeface="Helvetica Neue"/>
                        </a:rPr>
                        <a:t>Kontrola wagi, tłumienie emocji, lęk przed przytyciem.</a:t>
                      </a:r>
                    </a:p>
                  </a:txBody>
                  <a:tcPr marL="12700" marR="12700" marT="12700" marB="12700" anchor="ctr" horzOverflow="overflow">
                    <a:lnR w="12700">
                      <a:solidFill>
                        <a:srgbClr val="606060"/>
                      </a:solidFill>
                      <a:miter lim="400000"/>
                    </a:lnR>
                  </a:tcPr>
                </a:tc>
                <a:extLst>
                  <a:ext uri="{0D108BD9-81ED-4DB2-BD59-A6C34878D82A}">
                    <a16:rowId xmlns:a16="http://schemas.microsoft.com/office/drawing/2014/main" val="10001"/>
                  </a:ext>
                </a:extLst>
              </a:tr>
              <a:tr h="1503997">
                <a:tc>
                  <a:txBody>
                    <a:bodyPr/>
                    <a:lstStyle/>
                    <a:p>
                      <a:pPr algn="l" defTabSz="457200">
                        <a:defRPr sz="1800"/>
                      </a:pPr>
                      <a:r>
                        <a:rPr sz="3300" b="1">
                          <a:sym typeface="Helvetica Neue"/>
                        </a:rPr>
                        <a:t>Sygnały z ciała</a:t>
                      </a:r>
                    </a:p>
                  </a:txBody>
                  <a:tcPr marL="12700" marR="12700" marT="12700" marB="12700" anchor="ctr" horzOverflow="overflow">
                    <a:lnL w="12700">
                      <a:solidFill>
                        <a:srgbClr val="606060"/>
                      </a:solidFill>
                      <a:miter lim="400000"/>
                    </a:lnL>
                  </a:tcPr>
                </a:tc>
                <a:tc>
                  <a:txBody>
                    <a:bodyPr/>
                    <a:lstStyle/>
                    <a:p>
                      <a:pPr algn="l" defTabSz="457200">
                        <a:defRPr sz="3300">
                          <a:sym typeface="Helvetica Neue"/>
                        </a:defRPr>
                      </a:pPr>
                      <a:r>
                        <a:t>Jedzenie pod wpływem głodu, kończenie po nasyceniu. - </a:t>
                      </a:r>
                      <a:r>
                        <a:rPr u="sng"/>
                        <a:t>uważne jedzenie</a:t>
                      </a:r>
                    </a:p>
                  </a:txBody>
                  <a:tcPr marL="12700" marR="12700" marT="12700" marB="12700" anchor="ctr" horzOverflow="overflow"/>
                </a:tc>
                <a:tc>
                  <a:txBody>
                    <a:bodyPr/>
                    <a:lstStyle/>
                    <a:p>
                      <a:pPr algn="l" defTabSz="457200">
                        <a:defRPr sz="1800"/>
                      </a:pPr>
                      <a:r>
                        <a:rPr sz="3300">
                          <a:sym typeface="Helvetica Neue"/>
                        </a:rPr>
                        <a:t>Ignorowanie głodu lub jedzenie pomimo pełnego żołądka.</a:t>
                      </a:r>
                    </a:p>
                  </a:txBody>
                  <a:tcPr marL="12700" marR="12700" marT="12700" marB="12700" anchor="ctr" horzOverflow="overflow">
                    <a:lnR w="12700">
                      <a:solidFill>
                        <a:srgbClr val="606060"/>
                      </a:solidFill>
                      <a:miter lim="400000"/>
                    </a:lnR>
                  </a:tcPr>
                </a:tc>
                <a:extLst>
                  <a:ext uri="{0D108BD9-81ED-4DB2-BD59-A6C34878D82A}">
                    <a16:rowId xmlns:a16="http://schemas.microsoft.com/office/drawing/2014/main" val="10002"/>
                  </a:ext>
                </a:extLst>
              </a:tr>
              <a:tr h="1503997">
                <a:tc>
                  <a:txBody>
                    <a:bodyPr/>
                    <a:lstStyle/>
                    <a:p>
                      <a:pPr algn="l" defTabSz="457200">
                        <a:defRPr sz="1800"/>
                      </a:pPr>
                      <a:r>
                        <a:rPr sz="3300" b="1">
                          <a:sym typeface="Helvetica Neue"/>
                        </a:rPr>
                        <a:t>Podział produktów</a:t>
                      </a:r>
                    </a:p>
                  </a:txBody>
                  <a:tcPr marL="12700" marR="12700" marT="12700" marB="12700" anchor="ctr" horzOverflow="overflow">
                    <a:lnL w="12700">
                      <a:solidFill>
                        <a:srgbClr val="606060"/>
                      </a:solidFill>
                      <a:miter lim="400000"/>
                    </a:lnL>
                  </a:tcPr>
                </a:tc>
                <a:tc>
                  <a:txBody>
                    <a:bodyPr/>
                    <a:lstStyle/>
                    <a:p>
                      <a:pPr algn="l" defTabSz="457200">
                        <a:defRPr sz="3300">
                          <a:sym typeface="Helvetica Neue"/>
                        </a:defRPr>
                      </a:pPr>
                      <a:r>
                        <a:t>Brak kategoryzacji – „wszystko jest dla ludzi” w odpowiednich ilościach.</a:t>
                      </a:r>
                      <a:r>
                        <a:rPr u="sng"/>
                        <a:t> - zasada 80/20</a:t>
                      </a:r>
                    </a:p>
                  </a:txBody>
                  <a:tcPr marL="12700" marR="12700" marT="12700" marB="12700" anchor="ctr" horzOverflow="overflow"/>
                </a:tc>
                <a:tc>
                  <a:txBody>
                    <a:bodyPr/>
                    <a:lstStyle/>
                    <a:p>
                      <a:pPr algn="l" defTabSz="457200">
                        <a:defRPr sz="1800"/>
                      </a:pPr>
                      <a:r>
                        <a:rPr sz="3300">
                          <a:sym typeface="Helvetica Neue"/>
                        </a:rPr>
                        <a:t>Sztywne dzielenie jedzenia na „dobre/czyste” i „złe/zakazane”.</a:t>
                      </a:r>
                    </a:p>
                  </a:txBody>
                  <a:tcPr marL="12700" marR="12700" marT="12700" marB="12700" anchor="ctr" horzOverflow="overflow">
                    <a:lnR w="12700">
                      <a:solidFill>
                        <a:srgbClr val="606060"/>
                      </a:solidFill>
                      <a:miter lim="400000"/>
                    </a:lnR>
                  </a:tcPr>
                </a:tc>
                <a:extLst>
                  <a:ext uri="{0D108BD9-81ED-4DB2-BD59-A6C34878D82A}">
                    <a16:rowId xmlns:a16="http://schemas.microsoft.com/office/drawing/2014/main" val="10003"/>
                  </a:ext>
                </a:extLst>
              </a:tr>
              <a:tr h="1503997">
                <a:tc>
                  <a:txBody>
                    <a:bodyPr/>
                    <a:lstStyle/>
                    <a:p>
                      <a:pPr algn="l" defTabSz="457200">
                        <a:defRPr sz="1800"/>
                      </a:pPr>
                      <a:r>
                        <a:rPr sz="3300" b="1">
                          <a:sym typeface="Helvetica Neue"/>
                        </a:rPr>
                        <a:t>Emocje po posiłku</a:t>
                      </a:r>
                    </a:p>
                  </a:txBody>
                  <a:tcPr marL="12700" marR="12700" marT="12700" marB="12700" anchor="ctr" horzOverflow="overflow">
                    <a:lnL w="12700">
                      <a:solidFill>
                        <a:srgbClr val="606060"/>
                      </a:solidFill>
                      <a:miter lim="400000"/>
                    </a:lnL>
                  </a:tcPr>
                </a:tc>
                <a:tc>
                  <a:txBody>
                    <a:bodyPr/>
                    <a:lstStyle/>
                    <a:p>
                      <a:pPr algn="l" defTabSz="457200">
                        <a:defRPr sz="1800"/>
                      </a:pPr>
                      <a:r>
                        <a:rPr sz="3300">
                          <a:sym typeface="Helvetica Neue"/>
                        </a:rPr>
                        <a:t>Satysfakcja, spokój, przypływ energii.</a:t>
                      </a:r>
                    </a:p>
                  </a:txBody>
                  <a:tcPr marL="12700" marR="12700" marT="12700" marB="12700" anchor="ctr" horzOverflow="overflow"/>
                </a:tc>
                <a:tc>
                  <a:txBody>
                    <a:bodyPr/>
                    <a:lstStyle/>
                    <a:p>
                      <a:pPr algn="l" defTabSz="457200">
                        <a:defRPr sz="1800"/>
                      </a:pPr>
                      <a:r>
                        <a:rPr sz="3300">
                          <a:sym typeface="Helvetica Neue"/>
                        </a:rPr>
                        <a:t>Poczucie winy, wstyd, wyrzuty sumienia, lęk.</a:t>
                      </a:r>
                    </a:p>
                  </a:txBody>
                  <a:tcPr marL="12700" marR="12700" marT="12700" marB="12700" anchor="ctr" horzOverflow="overflow">
                    <a:lnR w="12700">
                      <a:solidFill>
                        <a:srgbClr val="606060"/>
                      </a:solidFill>
                      <a:miter lim="400000"/>
                    </a:lnR>
                  </a:tcPr>
                </a:tc>
                <a:extLst>
                  <a:ext uri="{0D108BD9-81ED-4DB2-BD59-A6C34878D82A}">
                    <a16:rowId xmlns:a16="http://schemas.microsoft.com/office/drawing/2014/main" val="10004"/>
                  </a:ext>
                </a:extLst>
              </a:tr>
              <a:tr h="1503997">
                <a:tc>
                  <a:txBody>
                    <a:bodyPr/>
                    <a:lstStyle/>
                    <a:p>
                      <a:pPr algn="l" defTabSz="457200">
                        <a:defRPr sz="1800"/>
                      </a:pPr>
                      <a:r>
                        <a:rPr sz="3300" b="1">
                          <a:sym typeface="Helvetica Neue"/>
                        </a:rPr>
                        <a:t>Elastyczność</a:t>
                      </a:r>
                    </a:p>
                  </a:txBody>
                  <a:tcPr marL="12700" marR="12700" marT="12700" marB="12700" anchor="ctr" horzOverflow="overflow">
                    <a:lnL w="12700">
                      <a:solidFill>
                        <a:srgbClr val="606060"/>
                      </a:solidFill>
                      <a:miter lim="400000"/>
                    </a:lnL>
                  </a:tcPr>
                </a:tc>
                <a:tc>
                  <a:txBody>
                    <a:bodyPr/>
                    <a:lstStyle/>
                    <a:p>
                      <a:pPr algn="l" defTabSz="457200">
                        <a:defRPr sz="1800"/>
                      </a:pPr>
                      <a:r>
                        <a:rPr sz="3300">
                          <a:sym typeface="Helvetica Neue"/>
                        </a:rPr>
                        <a:t>Możliwość zjedzenia czegoś spoza planu bez poczucia porażki.</a:t>
                      </a:r>
                    </a:p>
                  </a:txBody>
                  <a:tcPr marL="12700" marR="12700" marT="12700" marB="12700" anchor="ctr" horzOverflow="overflow"/>
                </a:tc>
                <a:tc>
                  <a:txBody>
                    <a:bodyPr/>
                    <a:lstStyle/>
                    <a:p>
                      <a:pPr algn="l" defTabSz="457200">
                        <a:defRPr sz="1800"/>
                      </a:pPr>
                      <a:r>
                        <a:rPr sz="3300">
                          <a:sym typeface="Helvetica Neue"/>
                        </a:rPr>
                        <a:t>Obsesyjne liczenie kalorii, panika przy braku „własnego” jedzenia.</a:t>
                      </a:r>
                    </a:p>
                  </a:txBody>
                  <a:tcPr marL="12700" marR="12700" marT="12700" marB="12700" anchor="ctr" horzOverflow="overflow">
                    <a:lnR w="12700">
                      <a:solidFill>
                        <a:srgbClr val="606060"/>
                      </a:solidFill>
                      <a:miter lim="400000"/>
                    </a:lnR>
                  </a:tcPr>
                </a:tc>
                <a:extLst>
                  <a:ext uri="{0D108BD9-81ED-4DB2-BD59-A6C34878D82A}">
                    <a16:rowId xmlns:a16="http://schemas.microsoft.com/office/drawing/2014/main" val="10005"/>
                  </a:ext>
                </a:extLst>
              </a:tr>
              <a:tr h="1503997">
                <a:tc>
                  <a:txBody>
                    <a:bodyPr/>
                    <a:lstStyle/>
                    <a:p>
                      <a:pPr algn="l" defTabSz="457200">
                        <a:defRPr sz="1800"/>
                      </a:pPr>
                      <a:r>
                        <a:rPr sz="3300" b="1">
                          <a:sym typeface="Helvetica Neue"/>
                        </a:rPr>
                        <a:t>Życie towarzyskie</a:t>
                      </a:r>
                    </a:p>
                  </a:txBody>
                  <a:tcPr marL="12700" marR="12700" marT="12700" marB="12700" anchor="ctr" horzOverflow="overflow">
                    <a:lnL w="12700">
                      <a:solidFill>
                        <a:srgbClr val="606060"/>
                      </a:solidFill>
                      <a:miter lim="400000"/>
                    </a:lnL>
                    <a:lnB w="12700">
                      <a:solidFill>
                        <a:srgbClr val="606060"/>
                      </a:solidFill>
                      <a:miter lim="400000"/>
                    </a:lnB>
                  </a:tcPr>
                </a:tc>
                <a:tc>
                  <a:txBody>
                    <a:bodyPr/>
                    <a:lstStyle/>
                    <a:p>
                      <a:pPr algn="l" defTabSz="457200">
                        <a:defRPr sz="1800"/>
                      </a:pPr>
                      <a:r>
                        <a:rPr sz="3300">
                          <a:sym typeface="Helvetica Neue"/>
                        </a:rPr>
                        <a:t>Wspólne posiłki są okazją do spotkań i radości.</a:t>
                      </a:r>
                    </a:p>
                  </a:txBody>
                  <a:tcPr marL="12700" marR="12700" marT="12700" marB="12700" anchor="ctr" horzOverflow="overflow">
                    <a:lnB w="12700">
                      <a:solidFill>
                        <a:srgbClr val="606060"/>
                      </a:solidFill>
                      <a:miter lim="400000"/>
                    </a:lnB>
                  </a:tcPr>
                </a:tc>
                <a:tc>
                  <a:txBody>
                    <a:bodyPr/>
                    <a:lstStyle/>
                    <a:p>
                      <a:pPr algn="l" defTabSz="457200">
                        <a:defRPr sz="1800"/>
                      </a:pPr>
                      <a:r>
                        <a:rPr sz="3300">
                          <a:sym typeface="Helvetica Neue"/>
                        </a:rPr>
                        <a:t>Unikanie wyjść i spotkań z powodu lęku przed menu.</a:t>
                      </a:r>
                    </a:p>
                  </a:txBody>
                  <a:tcPr marL="12700" marR="12700" marT="12700" marB="12700" anchor="ctr" horzOverflow="overflow">
                    <a:lnR w="12700">
                      <a:solidFill>
                        <a:srgbClr val="606060"/>
                      </a:solidFill>
                      <a:miter lim="400000"/>
                    </a:lnR>
                    <a:lnB w="12700">
                      <a:solidFill>
                        <a:srgbClr val="606060"/>
                      </a:solidFill>
                      <a:miter lim="400000"/>
                    </a:lnB>
                  </a:tcPr>
                </a:tc>
                <a:extLst>
                  <a:ext uri="{0D108BD9-81ED-4DB2-BD59-A6C34878D82A}">
                    <a16:rowId xmlns:a16="http://schemas.microsoft.com/office/drawing/2014/main" val="10006"/>
                  </a:ext>
                </a:extLst>
              </a:tr>
            </a:tbl>
          </a:graphicData>
        </a:graphic>
      </p:graphicFrame>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Czy można przesadzić z trzymaniem się nawyków żywieniowych?"/>
          <p:cNvSpPr txBox="1">
            <a:spLocks noGrp="1"/>
          </p:cNvSpPr>
          <p:nvPr>
            <p:ph type="title"/>
          </p:nvPr>
        </p:nvSpPr>
        <p:spPr>
          <a:prstGeom prst="rect">
            <a:avLst/>
          </a:prstGeom>
        </p:spPr>
        <p:txBody>
          <a:bodyPr/>
          <a:lstStyle>
            <a:lvl1pPr defTabSz="520065">
              <a:defRPr sz="7056"/>
            </a:lvl1pPr>
          </a:lstStyle>
          <a:p>
            <a:r>
              <a:t>Czy można przesadzić z trzymaniem się nawyków żywieniowych?</a:t>
            </a:r>
          </a:p>
        </p:txBody>
      </p:sp>
      <p:sp>
        <p:nvSpPr>
          <p:cNvPr id="173" name="Podwójna strzałka"/>
          <p:cNvSpPr/>
          <p:nvPr/>
        </p:nvSpPr>
        <p:spPr>
          <a:xfrm>
            <a:off x="5202758" y="5700310"/>
            <a:ext cx="13978484" cy="4093380"/>
          </a:xfrm>
          <a:prstGeom prst="leftRightArrow">
            <a:avLst>
              <a:gd name="adj1" fmla="val 32000"/>
              <a:gd name="adj2" fmla="val 44000"/>
            </a:avLst>
          </a:prstGeom>
          <a:solidFill>
            <a:schemeClr val="accent4">
              <a:hueOff val="-1081314"/>
              <a:satOff val="4338"/>
              <a:lumOff val="-8931"/>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74" name="spożywanie za dużo / za mało jedzenia…"/>
          <p:cNvSpPr txBox="1"/>
          <p:nvPr/>
        </p:nvSpPr>
        <p:spPr>
          <a:xfrm>
            <a:off x="749246" y="5608988"/>
            <a:ext cx="3849260" cy="42760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500"/>
            </a:pPr>
            <a:r>
              <a:t>spożywanie za dużo / za mało jedzenia</a:t>
            </a:r>
          </a:p>
          <a:p>
            <a:pPr>
              <a:defRPr sz="4500"/>
            </a:pPr>
            <a:r>
              <a:t>niezdrowa dieta </a:t>
            </a:r>
          </a:p>
        </p:txBody>
      </p:sp>
      <p:sp>
        <p:nvSpPr>
          <p:cNvPr id="175" name="ortoreksja"/>
          <p:cNvSpPr txBox="1"/>
          <p:nvPr/>
        </p:nvSpPr>
        <p:spPr>
          <a:xfrm>
            <a:off x="19489987" y="7355238"/>
            <a:ext cx="3849259" cy="783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vl1pPr>
          </a:lstStyle>
          <a:p>
            <a:r>
              <a:t>ortoreksja</a:t>
            </a:r>
          </a:p>
        </p:txBody>
      </p:sp>
      <p:sp>
        <p:nvSpPr>
          <p:cNvPr id="176" name="optymalne zachowania związane z jedzeniem…"/>
          <p:cNvSpPr txBox="1"/>
          <p:nvPr/>
        </p:nvSpPr>
        <p:spPr>
          <a:xfrm>
            <a:off x="9393444" y="3932301"/>
            <a:ext cx="5301604" cy="76293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500" b="0"/>
            </a:pPr>
            <a:r>
              <a:t>optymalne zachowania związane z jedzeniem </a:t>
            </a:r>
          </a:p>
          <a:p>
            <a:pPr>
              <a:defRPr sz="4500" b="0"/>
            </a:pPr>
            <a:endParaRPr/>
          </a:p>
          <a:p>
            <a:pPr>
              <a:defRPr sz="4500" b="0"/>
            </a:pPr>
            <a:endParaRPr/>
          </a:p>
          <a:p>
            <a:pPr>
              <a:defRPr sz="4500" b="0"/>
            </a:pPr>
            <a:endParaRPr/>
          </a:p>
          <a:p>
            <a:pPr>
              <a:defRPr sz="4500" b="0"/>
            </a:pPr>
            <a:r>
              <a:t>(wynikające z prawidłowych postaw wobec jedzenia)</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Nieprawidłowe postawy wobec ćwiczeń fizycznych"/>
          <p:cNvSpPr txBox="1">
            <a:spLocks noGrp="1"/>
          </p:cNvSpPr>
          <p:nvPr>
            <p:ph type="title"/>
          </p:nvPr>
        </p:nvSpPr>
        <p:spPr>
          <a:prstGeom prst="rect">
            <a:avLst/>
          </a:prstGeom>
        </p:spPr>
        <p:txBody>
          <a:bodyPr/>
          <a:lstStyle>
            <a:lvl1pPr defTabSz="520065">
              <a:defRPr sz="7056"/>
            </a:lvl1pPr>
          </a:lstStyle>
          <a:p>
            <a:r>
              <a:t>Nieprawidłowe postawy wobec ćwiczeń fizycznych</a:t>
            </a:r>
          </a:p>
        </p:txBody>
      </p:sp>
      <p:sp>
        <p:nvSpPr>
          <p:cNvPr id="179" name="Podwójna strzałka"/>
          <p:cNvSpPr/>
          <p:nvPr/>
        </p:nvSpPr>
        <p:spPr>
          <a:xfrm>
            <a:off x="8505420" y="6536604"/>
            <a:ext cx="7373160" cy="4093380"/>
          </a:xfrm>
          <a:prstGeom prst="leftRightArrow">
            <a:avLst>
              <a:gd name="adj1" fmla="val 32000"/>
              <a:gd name="adj2" fmla="val 44000"/>
            </a:avLst>
          </a:prstGeom>
          <a:solidFill>
            <a:schemeClr val="accent5">
              <a:lumOff val="-29866"/>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80" name="optymalne nawyki związane z aktywnością fizyczną"/>
          <p:cNvSpPr txBox="1"/>
          <p:nvPr/>
        </p:nvSpPr>
        <p:spPr>
          <a:xfrm>
            <a:off x="9541197" y="4900615"/>
            <a:ext cx="5301605" cy="2828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b="0"/>
            </a:lvl1pPr>
          </a:lstStyle>
          <a:p>
            <a:r>
              <a:t>optymalne nawyki związane z aktywnością fizyczną</a:t>
            </a:r>
          </a:p>
        </p:txBody>
      </p:sp>
      <p:sp>
        <p:nvSpPr>
          <p:cNvPr id="181" name="siedzący tryb życia - zanik mięśni, otyłość…"/>
          <p:cNvSpPr txBox="1"/>
          <p:nvPr/>
        </p:nvSpPr>
        <p:spPr>
          <a:xfrm>
            <a:off x="417327" y="5796405"/>
            <a:ext cx="7692616" cy="55737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62857" indent="-362857" algn="l">
              <a:buSzPct val="125000"/>
              <a:buChar char="-"/>
              <a:defRPr sz="4000" b="0"/>
            </a:pPr>
            <a:r>
              <a:t>siedzący tryb życia - zanik mięśni, otyłość</a:t>
            </a:r>
          </a:p>
          <a:p>
            <a:pPr marL="362857" indent="-362857" algn="l">
              <a:buSzPct val="125000"/>
              <a:buChar char="-"/>
              <a:defRPr sz="4000" b="0"/>
            </a:pPr>
            <a:r>
              <a:t>„wszystko albo nic” -&gt; kończy się zakwasami, kontuzjami, zniechęcenie,</a:t>
            </a:r>
          </a:p>
          <a:p>
            <a:pPr marL="362857" indent="-362857" algn="l">
              <a:buSzPct val="125000"/>
              <a:buChar char="-"/>
              <a:defRPr sz="4000" b="0"/>
            </a:pPr>
            <a:r>
              <a:t>kompensacja ruchem - karanie się za zjedzone kalorie</a:t>
            </a:r>
          </a:p>
          <a:p>
            <a:pPr marL="362857" indent="-362857" algn="l">
              <a:buSzPct val="125000"/>
              <a:buChar char="-"/>
              <a:defRPr sz="4000" b="0"/>
            </a:pPr>
            <a:r>
              <a:t>lęk przed wyjściem na siłownię - „fobia treningowa”</a:t>
            </a:r>
          </a:p>
        </p:txBody>
      </p:sp>
      <p:sp>
        <p:nvSpPr>
          <p:cNvPr id="182" name="przetrenowanie i kult cierpienia:„no pain, no gain”…"/>
          <p:cNvSpPr txBox="1"/>
          <p:nvPr/>
        </p:nvSpPr>
        <p:spPr>
          <a:xfrm>
            <a:off x="16274057" y="5491605"/>
            <a:ext cx="7692616" cy="6183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62857" indent="-362857" algn="l">
              <a:buSzPct val="125000"/>
              <a:buChar char="-"/>
              <a:defRPr sz="4000" b="0"/>
            </a:pPr>
            <a:r>
              <a:t>przetrenowanie i kult cierpienia:„no pain, no gain”</a:t>
            </a:r>
          </a:p>
          <a:p>
            <a:pPr marL="362857" indent="-362857" algn="l">
              <a:buSzPct val="125000"/>
              <a:buChar char="-"/>
              <a:defRPr sz="4000" b="0"/>
            </a:pPr>
            <a:r>
              <a:t>bigoreksja - dysmorfia mięśniowa</a:t>
            </a:r>
          </a:p>
          <a:p>
            <a:pPr marL="362857" indent="-362857" algn="l">
              <a:buSzPct val="125000"/>
              <a:buChar char="-"/>
              <a:defRPr sz="4000" b="0"/>
            </a:pPr>
            <a:r>
              <a:t>uzależnienie od ćwiczeń (ortoreksja sportowa)</a:t>
            </a:r>
          </a:p>
          <a:p>
            <a:pPr marL="362857" indent="-362857" algn="l">
              <a:buSzPct val="125000"/>
              <a:buChar char="-"/>
              <a:defRPr sz="4000" b="0"/>
            </a:pPr>
            <a:r>
              <a:t>egocentryzm treningowy - budowanie poczucia własnej wartości i dominacji wyłącznie w oparciu o treningi </a:t>
            </a:r>
          </a:p>
        </p:txBody>
      </p:sp>
      <p:sp>
        <p:nvSpPr>
          <p:cNvPr id="183" name="postawy oparta na unikaniu i niechęci"/>
          <p:cNvSpPr txBox="1"/>
          <p:nvPr/>
        </p:nvSpPr>
        <p:spPr>
          <a:xfrm>
            <a:off x="848178" y="3819017"/>
            <a:ext cx="7786940" cy="1331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solidFill>
                  <a:schemeClr val="accent6">
                    <a:hueOff val="-146070"/>
                    <a:satOff val="-10048"/>
                    <a:lumOff val="-30626"/>
                  </a:schemeClr>
                </a:solidFill>
              </a:defRPr>
            </a:lvl1pPr>
          </a:lstStyle>
          <a:p>
            <a:r>
              <a:t>postawy oparta na unikaniu i niechęci</a:t>
            </a:r>
          </a:p>
        </p:txBody>
      </p:sp>
      <p:sp>
        <p:nvSpPr>
          <p:cNvPr id="184" name="postawy oparte na przesadzie i obsesji"/>
          <p:cNvSpPr txBox="1"/>
          <p:nvPr/>
        </p:nvSpPr>
        <p:spPr>
          <a:xfrm>
            <a:off x="15748882" y="3819017"/>
            <a:ext cx="6838764" cy="1331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solidFill>
                  <a:schemeClr val="accent6">
                    <a:hueOff val="-146070"/>
                    <a:satOff val="-10048"/>
                    <a:lumOff val="-30626"/>
                  </a:schemeClr>
                </a:solidFill>
              </a:defRPr>
            </a:lvl1pPr>
          </a:lstStyle>
          <a:p>
            <a:r>
              <a:t>postawy oparte na przesadzie i obsesji</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Zaburzenia odżywiania i jedzenia - definicja"/>
          <p:cNvSpPr txBox="1">
            <a:spLocks noGrp="1"/>
          </p:cNvSpPr>
          <p:nvPr>
            <p:ph type="title"/>
          </p:nvPr>
        </p:nvSpPr>
        <p:spPr>
          <a:prstGeom prst="rect">
            <a:avLst/>
          </a:prstGeom>
        </p:spPr>
        <p:txBody>
          <a:bodyPr/>
          <a:lstStyle>
            <a:lvl1pPr defTabSz="602615">
              <a:defRPr sz="8176"/>
            </a:lvl1pPr>
          </a:lstStyle>
          <a:p>
            <a:r>
              <a:t>Zaburzenia odżywiania i jedzenia - definicja </a:t>
            </a:r>
          </a:p>
        </p:txBody>
      </p:sp>
      <p:sp>
        <p:nvSpPr>
          <p:cNvPr id="187" name="obejmują nieprawidłowe zachowania związane z jedzeniem i odżywianiem, które nie są wyjaśnione przez inne schorzenie i nie są odpowiednie z punktu widzenia rozwoju lub uwarunkowane kulturowo…"/>
          <p:cNvSpPr txBox="1">
            <a:spLocks noGrp="1"/>
          </p:cNvSpPr>
          <p:nvPr>
            <p:ph type="body" idx="1"/>
          </p:nvPr>
        </p:nvSpPr>
        <p:spPr>
          <a:prstGeom prst="rect">
            <a:avLst/>
          </a:prstGeom>
        </p:spPr>
        <p:txBody>
          <a:bodyPr/>
          <a:lstStyle/>
          <a:p>
            <a:r>
              <a:t>obejmują nieprawidłowe zachowania związane z jedzeniem i odżywianiem, które nie są wyjaśnione przez inne schorzenie i nie są odpowiednie z punktu widzenia rozwoju lub uwarunkowane kulturowo</a:t>
            </a:r>
          </a:p>
          <a:p>
            <a:r>
              <a:rPr b="1"/>
              <a:t>zaburzenia jedzenia</a:t>
            </a:r>
            <a:r>
              <a:t> - zaburzenia behawioralne, które nie są związane z zastrzeżeniami co do masy i kształtu ciała, takie jak spożywanie niejadalnych substancji lub dobrowolne zwracanie pokarmów</a:t>
            </a:r>
          </a:p>
          <a:p>
            <a:r>
              <a:rPr b="1"/>
              <a:t>zaburzenia odżywiania</a:t>
            </a:r>
            <a:r>
              <a:t> - nieprawidłowe zachowania związane z jedzeniem i zaabsorbowanie pokarmem, a także znaczące obawy co do masy i kształtu ciała</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Zaburzenia odżywiania i jedzenia - klasyfikacja"/>
          <p:cNvSpPr txBox="1">
            <a:spLocks noGrp="1"/>
          </p:cNvSpPr>
          <p:nvPr>
            <p:ph type="title"/>
          </p:nvPr>
        </p:nvSpPr>
        <p:spPr>
          <a:prstGeom prst="rect">
            <a:avLst/>
          </a:prstGeom>
        </p:spPr>
        <p:txBody>
          <a:bodyPr/>
          <a:lstStyle>
            <a:lvl1pPr defTabSz="561340">
              <a:defRPr sz="7616"/>
            </a:lvl1pPr>
          </a:lstStyle>
          <a:p>
            <a:r>
              <a:t>Zaburzenia odżywiania i jedzenia - klasyfikacja</a:t>
            </a:r>
          </a:p>
        </p:txBody>
      </p:sp>
      <p:graphicFrame>
        <p:nvGraphicFramePr>
          <p:cNvPr id="190" name="Tabela 1"/>
          <p:cNvGraphicFramePr/>
          <p:nvPr/>
        </p:nvGraphicFramePr>
        <p:xfrm>
          <a:off x="1173488" y="2547841"/>
          <a:ext cx="22037024" cy="10398318"/>
        </p:xfrm>
        <a:graphic>
          <a:graphicData uri="http://schemas.openxmlformats.org/drawingml/2006/table">
            <a:tbl>
              <a:tblPr firstRow="1">
                <a:tableStyleId>{CF821DB8-F4EB-4A41-A1BA-3FCAFE7338EE}</a:tableStyleId>
              </a:tblPr>
              <a:tblGrid>
                <a:gridCol w="7345674">
                  <a:extLst>
                    <a:ext uri="{9D8B030D-6E8A-4147-A177-3AD203B41FA5}">
                      <a16:colId xmlns:a16="http://schemas.microsoft.com/office/drawing/2014/main" val="20000"/>
                    </a:ext>
                  </a:extLst>
                </a:gridCol>
                <a:gridCol w="7345674">
                  <a:extLst>
                    <a:ext uri="{9D8B030D-6E8A-4147-A177-3AD203B41FA5}">
                      <a16:colId xmlns:a16="http://schemas.microsoft.com/office/drawing/2014/main" val="20001"/>
                    </a:ext>
                  </a:extLst>
                </a:gridCol>
                <a:gridCol w="7345674">
                  <a:extLst>
                    <a:ext uri="{9D8B030D-6E8A-4147-A177-3AD203B41FA5}">
                      <a16:colId xmlns:a16="http://schemas.microsoft.com/office/drawing/2014/main" val="20002"/>
                    </a:ext>
                  </a:extLst>
                </a:gridCol>
              </a:tblGrid>
              <a:tr h="529280">
                <a:tc>
                  <a:txBody>
                    <a:bodyPr/>
                    <a:lstStyle/>
                    <a:p>
                      <a:pPr defTabSz="914400">
                        <a:defRPr sz="1800" b="0">
                          <a:solidFill>
                            <a:srgbClr val="000000"/>
                          </a:solidFill>
                        </a:defRPr>
                      </a:pPr>
                      <a:r>
                        <a:rPr sz="3200" b="1">
                          <a:solidFill>
                            <a:srgbClr val="FFFFFF"/>
                          </a:solidFill>
                          <a:sym typeface="Helvetica Neue"/>
                        </a:rPr>
                        <a:t>ICD-10</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DSM-5</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ICD-11</a:t>
                      </a:r>
                    </a:p>
                  </a:txBody>
                  <a:tcPr marL="50800" marR="50800" marT="50800" marB="50800" anchor="ctr" horzOverflow="overflow"/>
                </a:tc>
                <a:extLst>
                  <a:ext uri="{0D108BD9-81ED-4DB2-BD59-A6C34878D82A}">
                    <a16:rowId xmlns:a16="http://schemas.microsoft.com/office/drawing/2014/main" val="10000"/>
                  </a:ext>
                </a:extLst>
              </a:tr>
              <a:tr h="1033903">
                <a:tc>
                  <a:txBody>
                    <a:bodyPr/>
                    <a:lstStyle/>
                    <a:p>
                      <a:pPr defTabSz="914400">
                        <a:defRPr sz="3200">
                          <a:sym typeface="Helvetica Neue"/>
                        </a:defRPr>
                      </a:pPr>
                      <a:r>
                        <a:t>jadłowstręt psychiczny </a:t>
                      </a:r>
                      <a:r>
                        <a:rPr i="1"/>
                        <a:t>(anorexia nervosa, AN)</a:t>
                      </a:r>
                    </a:p>
                  </a:txBody>
                  <a:tcPr marL="50800" marR="50800" marT="50800" marB="50800" anchor="ctr" horzOverflow="overflow"/>
                </a:tc>
                <a:tc>
                  <a:txBody>
                    <a:bodyPr/>
                    <a:lstStyle/>
                    <a:p>
                      <a:pPr defTabSz="914400">
                        <a:defRPr sz="3200">
                          <a:sym typeface="Helvetica Neue"/>
                        </a:defRPr>
                      </a:pPr>
                      <a:r>
                        <a:t>jadłowstręt psychiczny </a:t>
                      </a:r>
                      <a:r>
                        <a:rPr sz="2800" i="1"/>
                        <a:t>(wyłączono kryterium braku miesiączki)</a:t>
                      </a:r>
                    </a:p>
                  </a:txBody>
                  <a:tcPr marL="50800" marR="50800" marT="50800" marB="50800" anchor="ctr" horzOverflow="overflow"/>
                </a:tc>
                <a:tc>
                  <a:txBody>
                    <a:bodyPr/>
                    <a:lstStyle/>
                    <a:p>
                      <a:pPr defTabSz="914400">
                        <a:defRPr sz="3200">
                          <a:sym typeface="Helvetica Neue"/>
                        </a:defRPr>
                      </a:pPr>
                      <a:r>
                        <a:t>jadłowstręt psychiczny </a:t>
                      </a:r>
                      <a:r>
                        <a:rPr sz="2800" i="1"/>
                        <a:t>(wyłączono kryterium braku miesiączki, BMI&lt;18,5)</a:t>
                      </a:r>
                    </a:p>
                  </a:txBody>
                  <a:tcPr marL="50800" marR="50800" marT="50800" marB="50800" anchor="ctr" horzOverflow="overflow"/>
                </a:tc>
                <a:extLst>
                  <a:ext uri="{0D108BD9-81ED-4DB2-BD59-A6C34878D82A}">
                    <a16:rowId xmlns:a16="http://schemas.microsoft.com/office/drawing/2014/main" val="10001"/>
                  </a:ext>
                </a:extLst>
              </a:tr>
              <a:tr h="1033903">
                <a:tc>
                  <a:txBody>
                    <a:bodyPr/>
                    <a:lstStyle/>
                    <a:p>
                      <a:pPr defTabSz="914400">
                        <a:defRPr sz="1800"/>
                      </a:pPr>
                      <a:r>
                        <a:rPr sz="3200">
                          <a:sym typeface="Helvetica Neue"/>
                        </a:rPr>
                        <a:t>jadłowstręt psychiczny atypowy</a:t>
                      </a: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extLst>
                  <a:ext uri="{0D108BD9-81ED-4DB2-BD59-A6C34878D82A}">
                    <a16:rowId xmlns:a16="http://schemas.microsoft.com/office/drawing/2014/main" val="10002"/>
                  </a:ext>
                </a:extLst>
              </a:tr>
              <a:tr h="1033903">
                <a:tc>
                  <a:txBody>
                    <a:bodyPr/>
                    <a:lstStyle/>
                    <a:p>
                      <a:pPr defTabSz="914400">
                        <a:defRPr sz="3200">
                          <a:sym typeface="Helvetica Neue"/>
                        </a:defRPr>
                      </a:pPr>
                      <a:r>
                        <a:t>żarłoczność psychiczna (</a:t>
                      </a:r>
                      <a:r>
                        <a:rPr i="1"/>
                        <a:t>bulimia nervosa, BN)</a:t>
                      </a:r>
                    </a:p>
                  </a:txBody>
                  <a:tcPr marL="50800" marR="50800" marT="50800" marB="50800" anchor="ctr" horzOverflow="overflow"/>
                </a:tc>
                <a:tc>
                  <a:txBody>
                    <a:bodyPr/>
                    <a:lstStyle/>
                    <a:p>
                      <a:pPr defTabSz="914400">
                        <a:defRPr sz="3200">
                          <a:sym typeface="Helvetica Neue"/>
                        </a:defRPr>
                      </a:pPr>
                      <a:r>
                        <a:t>żarłoczność psychiczna (</a:t>
                      </a:r>
                      <a:r>
                        <a:rPr i="1"/>
                        <a:t>bulimia nervosa)</a:t>
                      </a:r>
                    </a:p>
                  </a:txBody>
                  <a:tcPr marL="50800" marR="50800" marT="50800" marB="50800" anchor="ctr" horzOverflow="overflow"/>
                </a:tc>
                <a:tc>
                  <a:txBody>
                    <a:bodyPr/>
                    <a:lstStyle/>
                    <a:p>
                      <a:pPr defTabSz="914400">
                        <a:defRPr sz="3200">
                          <a:sym typeface="Helvetica Neue"/>
                        </a:defRPr>
                      </a:pPr>
                      <a:r>
                        <a:t>żarłoczność psychiczna (</a:t>
                      </a:r>
                      <a:r>
                        <a:rPr i="1"/>
                        <a:t>bulimia nervosa)</a:t>
                      </a:r>
                    </a:p>
                  </a:txBody>
                  <a:tcPr marL="50800" marR="50800" marT="50800" marB="50800" anchor="ctr" horzOverflow="overflow"/>
                </a:tc>
                <a:extLst>
                  <a:ext uri="{0D108BD9-81ED-4DB2-BD59-A6C34878D82A}">
                    <a16:rowId xmlns:a16="http://schemas.microsoft.com/office/drawing/2014/main" val="10003"/>
                  </a:ext>
                </a:extLst>
              </a:tr>
              <a:tr h="1033903">
                <a:tc>
                  <a:txBody>
                    <a:bodyPr/>
                    <a:lstStyle/>
                    <a:p>
                      <a:pPr defTabSz="914400">
                        <a:defRPr sz="1800"/>
                      </a:pPr>
                      <a:r>
                        <a:rPr sz="3200">
                          <a:sym typeface="Helvetica Neue"/>
                        </a:rPr>
                        <a:t>żarłoczność psychiczna atypowa</a:t>
                      </a: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extLst>
                  <a:ext uri="{0D108BD9-81ED-4DB2-BD59-A6C34878D82A}">
                    <a16:rowId xmlns:a16="http://schemas.microsoft.com/office/drawing/2014/main" val="10004"/>
                  </a:ext>
                </a:extLst>
              </a:tr>
              <a:tr h="1033903">
                <a:tc>
                  <a:txBody>
                    <a:bodyPr/>
                    <a:lstStyle/>
                    <a:p>
                      <a:pPr defTabSz="914400">
                        <a:defRPr sz="1800"/>
                      </a:pPr>
                      <a:r>
                        <a:rPr sz="3200">
                          <a:sym typeface="Helvetica Neue"/>
                        </a:rPr>
                        <a:t>objadanie się związane z innymi czynnikami psychologicznymi</a:t>
                      </a:r>
                    </a:p>
                  </a:txBody>
                  <a:tcPr marL="50800" marR="50800" marT="50800" marB="50800" anchor="ctr" horzOverflow="overflow"/>
                </a:tc>
                <a:tc>
                  <a:txBody>
                    <a:bodyPr/>
                    <a:lstStyle/>
                    <a:p>
                      <a:pPr defTabSz="914400">
                        <a:defRPr sz="3200">
                          <a:sym typeface="Helvetica Neue"/>
                        </a:defRPr>
                      </a:pPr>
                      <a:r>
                        <a:t>zaburzenia z napadami objadania się (</a:t>
                      </a:r>
                      <a:r>
                        <a:rPr i="1"/>
                        <a:t>binge eating disorder) </a:t>
                      </a:r>
                    </a:p>
                  </a:txBody>
                  <a:tcPr marL="50800" marR="50800" marT="50800" marB="50800" anchor="ctr" horzOverflow="overflow"/>
                </a:tc>
                <a:tc>
                  <a:txBody>
                    <a:bodyPr/>
                    <a:lstStyle/>
                    <a:p>
                      <a:pPr defTabSz="914400">
                        <a:defRPr sz="3200">
                          <a:sym typeface="Helvetica Neue"/>
                        </a:defRPr>
                      </a:pPr>
                      <a:r>
                        <a:t>zaburzenia z napadami objadania się (</a:t>
                      </a:r>
                      <a:r>
                        <a:rPr i="1"/>
                        <a:t>binge eating disorder) </a:t>
                      </a:r>
                    </a:p>
                  </a:txBody>
                  <a:tcPr marL="50800" marR="50800" marT="50800" marB="50800" anchor="ctr" horzOverflow="overflow"/>
                </a:tc>
                <a:extLst>
                  <a:ext uri="{0D108BD9-81ED-4DB2-BD59-A6C34878D82A}">
                    <a16:rowId xmlns:a16="http://schemas.microsoft.com/office/drawing/2014/main" val="10005"/>
                  </a:ext>
                </a:extLst>
              </a:tr>
              <a:tr h="1033903">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a:pPr>
                      <a:r>
                        <a:rPr sz="3200" i="1">
                          <a:sym typeface="Helvetica Neue"/>
                        </a:rPr>
                        <a:t>Pica</a:t>
                      </a:r>
                    </a:p>
                  </a:txBody>
                  <a:tcPr marL="50800" marR="50800" marT="50800" marB="50800" anchor="ctr" horzOverflow="overflow"/>
                </a:tc>
                <a:tc>
                  <a:txBody>
                    <a:bodyPr/>
                    <a:lstStyle/>
                    <a:p>
                      <a:pPr defTabSz="914400">
                        <a:defRPr sz="1800"/>
                      </a:pPr>
                      <a:r>
                        <a:rPr sz="3200" i="1">
                          <a:sym typeface="Helvetica Neue"/>
                        </a:rPr>
                        <a:t>Pica</a:t>
                      </a:r>
                    </a:p>
                  </a:txBody>
                  <a:tcPr marL="50800" marR="50800" marT="50800" marB="50800" anchor="ctr" horzOverflow="overflow"/>
                </a:tc>
                <a:extLst>
                  <a:ext uri="{0D108BD9-81ED-4DB2-BD59-A6C34878D82A}">
                    <a16:rowId xmlns:a16="http://schemas.microsoft.com/office/drawing/2014/main" val="10006"/>
                  </a:ext>
                </a:extLst>
              </a:tr>
              <a:tr h="1033903">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a:pPr>
                      <a:r>
                        <a:rPr sz="3200">
                          <a:sym typeface="Helvetica Neue"/>
                        </a:rPr>
                        <a:t>Zaburzenia przeżuwania</a:t>
                      </a:r>
                    </a:p>
                  </a:txBody>
                  <a:tcPr marL="50800" marR="50800" marT="50800" marB="50800" anchor="ctr" horzOverflow="overflow"/>
                </a:tc>
                <a:tc>
                  <a:txBody>
                    <a:bodyPr/>
                    <a:lstStyle/>
                    <a:p>
                      <a:pPr defTabSz="914400">
                        <a:defRPr sz="1800"/>
                      </a:pPr>
                      <a:r>
                        <a:rPr sz="3200">
                          <a:sym typeface="Helvetica Neue"/>
                        </a:rPr>
                        <a:t>Zaburzenia ulewania i przeżuwania posiłków</a:t>
                      </a:r>
                    </a:p>
                  </a:txBody>
                  <a:tcPr marL="50800" marR="50800" marT="50800" marB="50800" anchor="ctr" horzOverflow="overflow"/>
                </a:tc>
                <a:extLst>
                  <a:ext uri="{0D108BD9-81ED-4DB2-BD59-A6C34878D82A}">
                    <a16:rowId xmlns:a16="http://schemas.microsoft.com/office/drawing/2014/main" val="10007"/>
                  </a:ext>
                </a:extLst>
              </a:tr>
              <a:tr h="1033903">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a:pPr>
                      <a:r>
                        <a:rPr sz="3200">
                          <a:sym typeface="Helvetica Neue"/>
                        </a:rPr>
                        <a:t>Zaburzenie polegające na ograniczaniu/unikaniu przyjmowania posiłków</a:t>
                      </a:r>
                    </a:p>
                  </a:txBody>
                  <a:tcPr marL="50800" marR="50800" marT="50800" marB="50800" anchor="ctr" horzOverflow="overflow"/>
                </a:tc>
                <a:tc>
                  <a:txBody>
                    <a:bodyPr/>
                    <a:lstStyle/>
                    <a:p>
                      <a:pPr defTabSz="914400">
                        <a:defRPr sz="1800"/>
                      </a:pPr>
                      <a:r>
                        <a:rPr sz="3200">
                          <a:sym typeface="Helvetica Neue"/>
                        </a:rPr>
                        <a:t>Zaburzenie polegające na ograniczaniu/unikaniu przyjmowania posiłków</a:t>
                      </a:r>
                    </a:p>
                  </a:txBody>
                  <a:tcPr marL="50800" marR="50800" marT="50800" marB="50800" anchor="ctr" horzOverflow="overflow"/>
                </a:tc>
                <a:extLst>
                  <a:ext uri="{0D108BD9-81ED-4DB2-BD59-A6C34878D82A}">
                    <a16:rowId xmlns:a16="http://schemas.microsoft.com/office/drawing/2014/main" val="10008"/>
                  </a:ext>
                </a:extLst>
              </a:tr>
              <a:tr h="1033903">
                <a:tc>
                  <a:txBody>
                    <a:bodyPr/>
                    <a:lstStyle/>
                    <a:p>
                      <a:pPr defTabSz="914400">
                        <a:defRPr sz="1800"/>
                      </a:pPr>
                      <a:r>
                        <a:rPr sz="3200">
                          <a:sym typeface="Helvetica Neue"/>
                        </a:rPr>
                        <a:t>wymioty związane z innymi czynnikami psychologicznymi</a:t>
                      </a: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a:pPr>
                      <a:r>
                        <a:rPr sz="3200">
                          <a:sym typeface="Helvetica Neue"/>
                        </a:rPr>
                        <a:t>Zespół wymiotów cyklicznych</a:t>
                      </a:r>
                    </a:p>
                  </a:txBody>
                  <a:tcPr marL="50800" marR="50800" marT="50800" marB="50800" anchor="ctr" horzOverflow="overflow"/>
                </a:tc>
                <a:extLst>
                  <a:ext uri="{0D108BD9-81ED-4DB2-BD59-A6C34878D82A}">
                    <a16:rowId xmlns:a16="http://schemas.microsoft.com/office/drawing/2014/main" val="10009"/>
                  </a:ext>
                </a:extLst>
              </a:tr>
            </a:tbl>
          </a:graphicData>
        </a:graphic>
      </p:graphicFrame>
      <p:sp>
        <p:nvSpPr>
          <p:cNvPr id="191" name="kolejność zmieniona"/>
          <p:cNvSpPr txBox="1"/>
          <p:nvPr/>
        </p:nvSpPr>
        <p:spPr>
          <a:xfrm>
            <a:off x="14490932" y="12960728"/>
            <a:ext cx="3838195" cy="560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kolejność zmieniona</a:t>
            </a:r>
          </a:p>
        </p:txBody>
      </p:sp>
      <p:sp>
        <p:nvSpPr>
          <p:cNvPr id="192" name="+ Inne określone i nieokreślone"/>
          <p:cNvSpPr txBox="1"/>
          <p:nvPr/>
        </p:nvSpPr>
        <p:spPr>
          <a:xfrm>
            <a:off x="5806172" y="12960728"/>
            <a:ext cx="5774437" cy="560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 Inne określone i nieokreślone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Prostokąt"/>
          <p:cNvSpPr/>
          <p:nvPr/>
        </p:nvSpPr>
        <p:spPr>
          <a:xfrm>
            <a:off x="4333024" y="7973983"/>
            <a:ext cx="3157175" cy="4006265"/>
          </a:xfrm>
          <a:prstGeom prst="rect">
            <a:avLst/>
          </a:prstGeom>
          <a:solidFill>
            <a:schemeClr val="accent4">
              <a:hueOff val="-461056"/>
              <a:satOff val="4338"/>
              <a:lumOff val="-10225"/>
              <a:alpha val="48705"/>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5" name="Dysregulacja emocjonalna jako mechanizm zaburzeń odżywiania"/>
          <p:cNvSpPr txBox="1">
            <a:spLocks noGrp="1"/>
          </p:cNvSpPr>
          <p:nvPr>
            <p:ph type="title"/>
          </p:nvPr>
        </p:nvSpPr>
        <p:spPr>
          <a:prstGeom prst="rect">
            <a:avLst/>
          </a:prstGeom>
        </p:spPr>
        <p:txBody>
          <a:bodyPr/>
          <a:lstStyle>
            <a:lvl1pPr defTabSz="520065">
              <a:defRPr sz="7056"/>
            </a:lvl1pPr>
          </a:lstStyle>
          <a:p>
            <a:r>
              <a:t>Dysregulacja emocjonalna jako mechanizm zaburzeń odżywiania</a:t>
            </a:r>
          </a:p>
        </p:txBody>
      </p:sp>
      <p:sp>
        <p:nvSpPr>
          <p:cNvPr id="196" name="Linia"/>
          <p:cNvSpPr/>
          <p:nvPr/>
        </p:nvSpPr>
        <p:spPr>
          <a:xfrm>
            <a:off x="4138653" y="12060404"/>
            <a:ext cx="16299294" cy="1"/>
          </a:xfrm>
          <a:prstGeom prst="line">
            <a:avLst/>
          </a:prstGeom>
          <a:ln w="114300">
            <a:solidFill>
              <a:srgbClr val="000000"/>
            </a:solidFill>
            <a:miter lim="400000"/>
            <a:tailEnd type="triangle"/>
          </a:ln>
        </p:spPr>
        <p:txBody>
          <a:bodyPr lIns="50800" tIns="50800" rIns="50800" bIns="50800" anchor="ctr"/>
          <a:lstStyle/>
          <a:p>
            <a:pPr algn="l">
              <a:spcBef>
                <a:spcPts val="5900"/>
              </a:spcBef>
              <a:defRPr sz="4800" b="0"/>
            </a:pPr>
            <a:endParaRPr/>
          </a:p>
        </p:txBody>
      </p:sp>
      <p:sp>
        <p:nvSpPr>
          <p:cNvPr id="197" name="Linia"/>
          <p:cNvSpPr/>
          <p:nvPr/>
        </p:nvSpPr>
        <p:spPr>
          <a:xfrm flipV="1">
            <a:off x="4167033" y="3314216"/>
            <a:ext cx="1" cy="8799223"/>
          </a:xfrm>
          <a:prstGeom prst="line">
            <a:avLst/>
          </a:prstGeom>
          <a:ln w="114300">
            <a:solidFill>
              <a:srgbClr val="000000"/>
            </a:solidFill>
            <a:miter lim="400000"/>
            <a:tailEnd type="triangle"/>
          </a:ln>
        </p:spPr>
        <p:txBody>
          <a:bodyPr lIns="50800" tIns="50800" rIns="50800" bIns="50800" anchor="ctr"/>
          <a:lstStyle/>
          <a:p>
            <a:pPr algn="l">
              <a:spcBef>
                <a:spcPts val="5900"/>
              </a:spcBef>
              <a:defRPr sz="4800" b="0"/>
            </a:pPr>
            <a:endParaRPr/>
          </a:p>
        </p:txBody>
      </p:sp>
      <p:sp>
        <p:nvSpPr>
          <p:cNvPr id="198" name="dobrostan"/>
          <p:cNvSpPr txBox="1"/>
          <p:nvPr/>
        </p:nvSpPr>
        <p:spPr>
          <a:xfrm>
            <a:off x="1092914" y="3396538"/>
            <a:ext cx="2892249" cy="808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5900"/>
              </a:spcBef>
              <a:defRPr sz="4800" b="0"/>
            </a:lvl1pPr>
          </a:lstStyle>
          <a:p>
            <a:r>
              <a:t>dobrostan</a:t>
            </a:r>
          </a:p>
        </p:txBody>
      </p:sp>
      <p:sp>
        <p:nvSpPr>
          <p:cNvPr id="199" name="samokontrola"/>
          <p:cNvSpPr txBox="1"/>
          <p:nvPr/>
        </p:nvSpPr>
        <p:spPr>
          <a:xfrm>
            <a:off x="18947009" y="12350102"/>
            <a:ext cx="3818230" cy="808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5900"/>
              </a:spcBef>
              <a:defRPr sz="4800" b="0"/>
            </a:lvl1pPr>
          </a:lstStyle>
          <a:p>
            <a:r>
              <a:t>samokontrola</a:t>
            </a:r>
          </a:p>
        </p:txBody>
      </p:sp>
      <p:pic>
        <p:nvPicPr>
          <p:cNvPr id="211" name="Linia łącząca" descr="Linia łącząca"/>
          <p:cNvPicPr>
            <a:picLocks/>
          </p:cNvPicPr>
          <p:nvPr/>
        </p:nvPicPr>
        <p:blipFill>
          <a:blip r:embed="rId3">
            <a:extLst/>
          </a:blip>
          <a:stretch>
            <a:fillRect/>
          </a:stretch>
        </p:blipFill>
        <p:spPr>
          <a:xfrm>
            <a:off x="4433957" y="4215138"/>
            <a:ext cx="15587657" cy="7748726"/>
          </a:xfrm>
          <a:prstGeom prst="rect">
            <a:avLst/>
          </a:prstGeom>
        </p:spPr>
      </p:pic>
      <p:pic>
        <p:nvPicPr>
          <p:cNvPr id="201" name="Linia Linia" descr="Linia Linia"/>
          <p:cNvPicPr>
            <a:picLocks/>
          </p:cNvPicPr>
          <p:nvPr/>
        </p:nvPicPr>
        <p:blipFill>
          <a:blip r:embed="rId4">
            <a:extLst/>
          </a:blip>
          <a:stretch>
            <a:fillRect/>
          </a:stretch>
        </p:blipFill>
        <p:spPr>
          <a:xfrm rot="18303475">
            <a:off x="3327260" y="9850115"/>
            <a:ext cx="4847017" cy="254001"/>
          </a:xfrm>
          <a:prstGeom prst="rect">
            <a:avLst/>
          </a:prstGeom>
        </p:spPr>
      </p:pic>
      <p:sp>
        <p:nvSpPr>
          <p:cNvPr id="203" name="zaburzenia z niedostatecznej kontroli"/>
          <p:cNvSpPr txBox="1"/>
          <p:nvPr/>
        </p:nvSpPr>
        <p:spPr>
          <a:xfrm>
            <a:off x="4528897" y="9741512"/>
            <a:ext cx="3658422" cy="1802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spcBef>
                <a:spcPts val="5900"/>
              </a:spcBef>
              <a:defRPr sz="3800" b="0" i="1"/>
            </a:lvl1pPr>
          </a:lstStyle>
          <a:p>
            <a:r>
              <a:t>zaburzenia z niedostatecznej kontroli</a:t>
            </a:r>
          </a:p>
        </p:txBody>
      </p:sp>
      <p:sp>
        <p:nvSpPr>
          <p:cNvPr id="204" name="Prostokąt"/>
          <p:cNvSpPr/>
          <p:nvPr/>
        </p:nvSpPr>
        <p:spPr>
          <a:xfrm>
            <a:off x="17946422" y="7973982"/>
            <a:ext cx="3157175" cy="4006266"/>
          </a:xfrm>
          <a:prstGeom prst="rect">
            <a:avLst/>
          </a:prstGeom>
          <a:solidFill>
            <a:schemeClr val="accent4">
              <a:hueOff val="-461056"/>
              <a:satOff val="4338"/>
              <a:lumOff val="-10225"/>
              <a:alpha val="48705"/>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205" name="Linia Linia" descr="Linia Linia"/>
          <p:cNvPicPr>
            <a:picLocks/>
          </p:cNvPicPr>
          <p:nvPr/>
        </p:nvPicPr>
        <p:blipFill>
          <a:blip r:embed="rId5">
            <a:extLst/>
          </a:blip>
          <a:stretch>
            <a:fillRect/>
          </a:stretch>
        </p:blipFill>
        <p:spPr>
          <a:xfrm rot="14585660">
            <a:off x="16813180" y="9853838"/>
            <a:ext cx="4461742" cy="254001"/>
          </a:xfrm>
          <a:prstGeom prst="rect">
            <a:avLst/>
          </a:prstGeom>
        </p:spPr>
      </p:pic>
      <p:sp>
        <p:nvSpPr>
          <p:cNvPr id="207" name="zaburzenia z nadmiernej kontroli"/>
          <p:cNvSpPr txBox="1"/>
          <p:nvPr/>
        </p:nvSpPr>
        <p:spPr>
          <a:xfrm>
            <a:off x="18610744" y="8286854"/>
            <a:ext cx="3658421" cy="18025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spcBef>
                <a:spcPts val="5900"/>
              </a:spcBef>
              <a:defRPr sz="3800" b="0" i="1"/>
            </a:lvl1pPr>
          </a:lstStyle>
          <a:p>
            <a:r>
              <a:t>zaburzenia z nadmiernej kontroli</a:t>
            </a:r>
          </a:p>
        </p:txBody>
      </p:sp>
      <p:sp>
        <p:nvSpPr>
          <p:cNvPr id="208" name="Jakie cechy osobowości i kompetencje kojarzymy z wysoką kontrolą?"/>
          <p:cNvSpPr txBox="1"/>
          <p:nvPr/>
        </p:nvSpPr>
        <p:spPr>
          <a:xfrm>
            <a:off x="16211120" y="3769963"/>
            <a:ext cx="8457669" cy="2256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sz="4800" b="0" i="1">
                <a:solidFill>
                  <a:schemeClr val="accent5">
                    <a:lumOff val="-29866"/>
                  </a:schemeClr>
                </a:solidFill>
              </a:defRPr>
            </a:lvl1pPr>
          </a:lstStyle>
          <a:p>
            <a:r>
              <a:t>Jakie cechy osobowości i kompetencje kojarzymy z wysoką kontrolą?</a:t>
            </a:r>
          </a:p>
        </p:txBody>
      </p:sp>
      <p:sp>
        <p:nvSpPr>
          <p:cNvPr id="209" name="które tu zaliczamy?"/>
          <p:cNvSpPr txBox="1"/>
          <p:nvPr/>
        </p:nvSpPr>
        <p:spPr>
          <a:xfrm>
            <a:off x="1509692" y="12418417"/>
            <a:ext cx="4573525" cy="671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800">
                <a:solidFill>
                  <a:schemeClr val="accent5">
                    <a:lumOff val="-29866"/>
                  </a:schemeClr>
                </a:solidFill>
              </a:defRPr>
            </a:lvl1pPr>
          </a:lstStyle>
          <a:p>
            <a:r>
              <a:t>które tu zaliczamy?</a:t>
            </a:r>
          </a:p>
        </p:txBody>
      </p:sp>
      <p:sp>
        <p:nvSpPr>
          <p:cNvPr id="210" name="a które tutaj?"/>
          <p:cNvSpPr txBox="1"/>
          <p:nvPr/>
        </p:nvSpPr>
        <p:spPr>
          <a:xfrm>
            <a:off x="21064995" y="10409288"/>
            <a:ext cx="2892248" cy="12560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3800">
                <a:solidFill>
                  <a:schemeClr val="accent5">
                    <a:lumOff val="-29866"/>
                  </a:schemeClr>
                </a:solidFill>
              </a:defRPr>
            </a:lvl1pPr>
          </a:lstStyle>
          <a:p>
            <a:r>
              <a:t>a które tutaj?</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Diagnostyka różnicowa zaburzeń odżywiania"/>
          <p:cNvSpPr txBox="1">
            <a:spLocks noGrp="1"/>
          </p:cNvSpPr>
          <p:nvPr>
            <p:ph type="title"/>
          </p:nvPr>
        </p:nvSpPr>
        <p:spPr>
          <a:xfrm>
            <a:off x="1689100" y="355600"/>
            <a:ext cx="21005800" cy="1473604"/>
          </a:xfrm>
          <a:prstGeom prst="rect">
            <a:avLst/>
          </a:prstGeom>
        </p:spPr>
        <p:txBody>
          <a:bodyPr/>
          <a:lstStyle>
            <a:lvl1pPr defTabSz="586104">
              <a:defRPr sz="7951"/>
            </a:lvl1pPr>
          </a:lstStyle>
          <a:p>
            <a:r>
              <a:t>Diagnostyka różnicowa zaburzeń odżywiania</a:t>
            </a:r>
          </a:p>
        </p:txBody>
      </p:sp>
      <p:graphicFrame>
        <p:nvGraphicFramePr>
          <p:cNvPr id="217" name="Tabela 1"/>
          <p:cNvGraphicFramePr/>
          <p:nvPr/>
        </p:nvGraphicFramePr>
        <p:xfrm>
          <a:off x="1141769" y="2648561"/>
          <a:ext cx="22219105" cy="9879260"/>
        </p:xfrm>
        <a:graphic>
          <a:graphicData uri="http://schemas.openxmlformats.org/drawingml/2006/table">
            <a:tbl>
              <a:tblPr firstRow="1" firstCol="1">
                <a:tableStyleId>{CF821DB8-F4EB-4A41-A1BA-3FCAFE7338EE}</a:tableStyleId>
              </a:tblPr>
              <a:tblGrid>
                <a:gridCol w="4441281">
                  <a:extLst>
                    <a:ext uri="{9D8B030D-6E8A-4147-A177-3AD203B41FA5}">
                      <a16:colId xmlns:a16="http://schemas.microsoft.com/office/drawing/2014/main" val="20000"/>
                    </a:ext>
                  </a:extLst>
                </a:gridCol>
                <a:gridCol w="4441281">
                  <a:extLst>
                    <a:ext uri="{9D8B030D-6E8A-4147-A177-3AD203B41FA5}">
                      <a16:colId xmlns:a16="http://schemas.microsoft.com/office/drawing/2014/main" val="20001"/>
                    </a:ext>
                  </a:extLst>
                </a:gridCol>
                <a:gridCol w="4441281">
                  <a:extLst>
                    <a:ext uri="{9D8B030D-6E8A-4147-A177-3AD203B41FA5}">
                      <a16:colId xmlns:a16="http://schemas.microsoft.com/office/drawing/2014/main" val="20002"/>
                    </a:ext>
                  </a:extLst>
                </a:gridCol>
                <a:gridCol w="4441281">
                  <a:extLst>
                    <a:ext uri="{9D8B030D-6E8A-4147-A177-3AD203B41FA5}">
                      <a16:colId xmlns:a16="http://schemas.microsoft.com/office/drawing/2014/main" val="20003"/>
                    </a:ext>
                  </a:extLst>
                </a:gridCol>
                <a:gridCol w="4441281">
                  <a:extLst>
                    <a:ext uri="{9D8B030D-6E8A-4147-A177-3AD203B41FA5}">
                      <a16:colId xmlns:a16="http://schemas.microsoft.com/office/drawing/2014/main" val="20004"/>
                    </a:ext>
                  </a:extLst>
                </a:gridCol>
              </a:tblGrid>
              <a:tr h="582918">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AN</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BN</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BED</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ARFID</a:t>
                      </a:r>
                    </a:p>
                  </a:txBody>
                  <a:tcPr marL="50800" marR="50800" marT="50800" marB="50800" anchor="ctr" horzOverflow="overflow"/>
                </a:tc>
                <a:extLst>
                  <a:ext uri="{0D108BD9-81ED-4DB2-BD59-A6C34878D82A}">
                    <a16:rowId xmlns:a16="http://schemas.microsoft.com/office/drawing/2014/main" val="10000"/>
                  </a:ext>
                </a:extLst>
              </a:tr>
              <a:tr h="2031800">
                <a:tc>
                  <a:txBody>
                    <a:bodyPr/>
                    <a:lstStyle/>
                    <a:p>
                      <a:pPr defTabSz="914400">
                        <a:defRPr sz="1800" b="0">
                          <a:solidFill>
                            <a:srgbClr val="000000"/>
                          </a:solidFill>
                        </a:defRPr>
                      </a:pPr>
                      <a:r>
                        <a:rPr sz="3200" b="1">
                          <a:solidFill>
                            <a:srgbClr val="FFFFFF"/>
                          </a:solidFill>
                          <a:sym typeface="Helvetica Neue"/>
                        </a:rPr>
                        <a:t>nadmierna koncentracja na wyglądzie i masie ciała</a:t>
                      </a:r>
                    </a:p>
                  </a:txBody>
                  <a:tcPr marL="50800" marR="50800" marT="50800" marB="50800" anchor="ctr" horzOverflow="overflow"/>
                </a:tc>
                <a:tc>
                  <a:txBody>
                    <a:bodyPr/>
                    <a:lstStyle/>
                    <a:p>
                      <a:pPr defTabSz="914400">
                        <a:defRPr sz="1800"/>
                      </a:pPr>
                      <a:r>
                        <a:rPr sz="3200">
                          <a:sym typeface="Helvetica Neue"/>
                        </a:rPr>
                        <a:t>lęk przed przytyciem, znaczne restrykcje pokarmowe</a:t>
                      </a:r>
                    </a:p>
                  </a:txBody>
                  <a:tcPr marL="50800" marR="50800" marT="50800" marB="50800" anchor="ctr" horzOverflow="overflow"/>
                </a:tc>
                <a:tc>
                  <a:txBody>
                    <a:bodyPr/>
                    <a:lstStyle/>
                    <a:p>
                      <a:pPr defTabSz="914400">
                        <a:defRPr sz="1800"/>
                      </a:pPr>
                      <a:r>
                        <a:rPr sz="3200">
                          <a:sym typeface="Helvetica Neue"/>
                        </a:rPr>
                        <a:t>tak</a:t>
                      </a:r>
                    </a:p>
                  </a:txBody>
                  <a:tcPr marL="50800" marR="50800" marT="50800" marB="50800" anchor="ctr" horzOverflow="overflow"/>
                </a:tc>
                <a:tc>
                  <a:txBody>
                    <a:bodyPr/>
                    <a:lstStyle/>
                    <a:p>
                      <a:pPr defTabSz="914400">
                        <a:defRPr sz="1800"/>
                      </a:pPr>
                      <a:r>
                        <a:rPr sz="3200" i="1">
                          <a:sym typeface="Helvetica Neue"/>
                        </a:rPr>
                        <a:t>nieokreślone</a:t>
                      </a:r>
                    </a:p>
                  </a:txBody>
                  <a:tcPr marL="50800" marR="50800" marT="50800" marB="50800" anchor="ctr" horzOverflow="overflow"/>
                </a:tc>
                <a:tc>
                  <a:txBody>
                    <a:bodyPr/>
                    <a:lstStyle/>
                    <a:p>
                      <a:pPr defTabSz="914400">
                        <a:defRPr sz="1800"/>
                      </a:pPr>
                      <a:r>
                        <a:rPr sz="3200">
                          <a:sym typeface="Helvetica Neue"/>
                        </a:rPr>
                        <a:t>nie</a:t>
                      </a:r>
                    </a:p>
                  </a:txBody>
                  <a:tcPr marL="50800" marR="50800" marT="50800" marB="50800" anchor="ctr" horzOverflow="overflow"/>
                </a:tc>
                <a:extLst>
                  <a:ext uri="{0D108BD9-81ED-4DB2-BD59-A6C34878D82A}">
                    <a16:rowId xmlns:a16="http://schemas.microsoft.com/office/drawing/2014/main" val="10001"/>
                  </a:ext>
                </a:extLst>
              </a:tr>
              <a:tr h="2033320">
                <a:tc>
                  <a:txBody>
                    <a:bodyPr/>
                    <a:lstStyle/>
                    <a:p>
                      <a:pPr defTabSz="914400">
                        <a:defRPr sz="1800" b="0">
                          <a:solidFill>
                            <a:srgbClr val="000000"/>
                          </a:solidFill>
                        </a:defRPr>
                      </a:pPr>
                      <a:r>
                        <a:rPr sz="3200" b="1">
                          <a:solidFill>
                            <a:srgbClr val="FFFFFF"/>
                          </a:solidFill>
                          <a:sym typeface="Helvetica Neue"/>
                        </a:rPr>
                        <a:t>masa ciała</a:t>
                      </a:r>
                    </a:p>
                  </a:txBody>
                  <a:tcPr marL="50800" marR="50800" marT="50800" marB="50800" anchor="ctr" horzOverflow="overflow"/>
                </a:tc>
                <a:tc>
                  <a:txBody>
                    <a:bodyPr/>
                    <a:lstStyle/>
                    <a:p>
                      <a:pPr defTabSz="914400">
                        <a:defRPr sz="1800"/>
                      </a:pPr>
                      <a:r>
                        <a:rPr sz="3200">
                          <a:sym typeface="Helvetica Neue"/>
                        </a:rPr>
                        <a:t>niedowaga</a:t>
                      </a:r>
                    </a:p>
                  </a:txBody>
                  <a:tcPr marL="50800" marR="50800" marT="50800" marB="50800" anchor="ctr" horzOverflow="overflow"/>
                </a:tc>
                <a:tc>
                  <a:txBody>
                    <a:bodyPr/>
                    <a:lstStyle/>
                    <a:p>
                      <a:pPr defTabSz="914400">
                        <a:defRPr sz="1800"/>
                      </a:pPr>
                      <a:r>
                        <a:rPr sz="3200" i="1">
                          <a:sym typeface="Helvetica Neue"/>
                        </a:rPr>
                        <a:t>nieokreślona</a:t>
                      </a:r>
                    </a:p>
                  </a:txBody>
                  <a:tcPr marL="50800" marR="50800" marT="50800" marB="50800" anchor="ctr" horzOverflow="overflow"/>
                </a:tc>
                <a:tc>
                  <a:txBody>
                    <a:bodyPr/>
                    <a:lstStyle/>
                    <a:p>
                      <a:pPr defTabSz="914400">
                        <a:defRPr sz="1800"/>
                      </a:pPr>
                      <a:r>
                        <a:rPr sz="3200" i="1">
                          <a:sym typeface="Helvetica Neue"/>
                        </a:rPr>
                        <a:t>nieokreślona</a:t>
                      </a:r>
                    </a:p>
                  </a:txBody>
                  <a:tcPr marL="50800" marR="50800" marT="50800" marB="50800" anchor="ctr" horzOverflow="overflow"/>
                </a:tc>
                <a:tc>
                  <a:txBody>
                    <a:bodyPr/>
                    <a:lstStyle/>
                    <a:p>
                      <a:pPr defTabSz="914400">
                        <a:defRPr sz="1800"/>
                      </a:pPr>
                      <a:r>
                        <a:rPr sz="3200">
                          <a:sym typeface="Helvetica Neue"/>
                        </a:rPr>
                        <a:t>mogą być przy zbyt niskiej wartości energetycznej i odżywczej</a:t>
                      </a:r>
                    </a:p>
                  </a:txBody>
                  <a:tcPr marL="50800" marR="50800" marT="50800" marB="50800" anchor="ctr" horzOverflow="overflow"/>
                </a:tc>
                <a:extLst>
                  <a:ext uri="{0D108BD9-81ED-4DB2-BD59-A6C34878D82A}">
                    <a16:rowId xmlns:a16="http://schemas.microsoft.com/office/drawing/2014/main" val="10002"/>
                  </a:ext>
                </a:extLst>
              </a:tr>
              <a:tr h="1550720">
                <a:tc>
                  <a:txBody>
                    <a:bodyPr/>
                    <a:lstStyle/>
                    <a:p>
                      <a:pPr defTabSz="914400">
                        <a:defRPr sz="1800" b="0">
                          <a:solidFill>
                            <a:srgbClr val="000000"/>
                          </a:solidFill>
                        </a:defRPr>
                      </a:pPr>
                      <a:r>
                        <a:rPr sz="3200" b="1">
                          <a:solidFill>
                            <a:srgbClr val="FFFFFF"/>
                          </a:solidFill>
                          <a:sym typeface="Helvetica Neue"/>
                        </a:rPr>
                        <a:t>regularne napady objadania się</a:t>
                      </a:r>
                    </a:p>
                  </a:txBody>
                  <a:tcPr marL="50800" marR="50800" marT="50800" marB="50800" anchor="ctr" horzOverflow="overflow"/>
                </a:tc>
                <a:tc>
                  <a:txBody>
                    <a:bodyPr/>
                    <a:lstStyle/>
                    <a:p>
                      <a:pPr defTabSz="914400">
                        <a:defRPr sz="1800"/>
                      </a:pPr>
                      <a:r>
                        <a:rPr sz="3200">
                          <a:sym typeface="Helvetica Neue"/>
                        </a:rPr>
                        <a:t>w typie objadania się/przeczyszczania</a:t>
                      </a:r>
                    </a:p>
                  </a:txBody>
                  <a:tcPr marL="50800" marR="50800" marT="50800" marB="50800" anchor="ctr" horzOverflow="overflow"/>
                </a:tc>
                <a:tc>
                  <a:txBody>
                    <a:bodyPr/>
                    <a:lstStyle/>
                    <a:p>
                      <a:pPr defTabSz="914400">
                        <a:defRPr sz="1800"/>
                      </a:pPr>
                      <a:r>
                        <a:rPr sz="3200">
                          <a:sym typeface="Helvetica Neue"/>
                        </a:rPr>
                        <a:t>tak</a:t>
                      </a:r>
                    </a:p>
                  </a:txBody>
                  <a:tcPr marL="50800" marR="50800" marT="50800" marB="50800" anchor="ctr" horzOverflow="overflow"/>
                </a:tc>
                <a:tc>
                  <a:txBody>
                    <a:bodyPr/>
                    <a:lstStyle/>
                    <a:p>
                      <a:pPr defTabSz="914400">
                        <a:defRPr sz="1800"/>
                      </a:pPr>
                      <a:r>
                        <a:rPr sz="3200">
                          <a:sym typeface="Helvetica Neue"/>
                        </a:rPr>
                        <a:t>tak, dystres + cechy charakterystyczne</a:t>
                      </a:r>
                    </a:p>
                  </a:txBody>
                  <a:tcPr marL="50800" marR="50800" marT="50800" marB="50800" anchor="ctr" horzOverflow="overflow"/>
                </a:tc>
                <a:tc>
                  <a:txBody>
                    <a:bodyPr/>
                    <a:lstStyle/>
                    <a:p>
                      <a:pPr defTabSz="914400">
                        <a:defRPr sz="1800"/>
                      </a:pPr>
                      <a:r>
                        <a:rPr sz="3200" i="1">
                          <a:sym typeface="Helvetica Neue"/>
                        </a:rPr>
                        <a:t>nieokreślone</a:t>
                      </a:r>
                    </a:p>
                  </a:txBody>
                  <a:tcPr marL="50800" marR="50800" marT="50800" marB="50800" anchor="ctr" horzOverflow="overflow"/>
                </a:tc>
                <a:extLst>
                  <a:ext uri="{0D108BD9-81ED-4DB2-BD59-A6C34878D82A}">
                    <a16:rowId xmlns:a16="http://schemas.microsoft.com/office/drawing/2014/main" val="10003"/>
                  </a:ext>
                </a:extLst>
              </a:tr>
              <a:tr h="2515920">
                <a:tc>
                  <a:txBody>
                    <a:bodyPr/>
                    <a:lstStyle/>
                    <a:p>
                      <a:pPr defTabSz="914400">
                        <a:defRPr sz="1800" b="0">
                          <a:solidFill>
                            <a:srgbClr val="000000"/>
                          </a:solidFill>
                        </a:defRPr>
                      </a:pPr>
                      <a:r>
                        <a:rPr sz="3200" b="1">
                          <a:solidFill>
                            <a:srgbClr val="FFFFFF"/>
                          </a:solidFill>
                          <a:sym typeface="Helvetica Neue"/>
                        </a:rPr>
                        <a:t>regularna kontrola masy ciała i zachowania kompensacyjne</a:t>
                      </a:r>
                    </a:p>
                  </a:txBody>
                  <a:tcPr marL="50800" marR="50800" marT="50800" marB="50800" anchor="ctr" horzOverflow="overflow"/>
                </a:tc>
                <a:tc>
                  <a:txBody>
                    <a:bodyPr/>
                    <a:lstStyle/>
                    <a:p>
                      <a:pPr defTabSz="914400">
                        <a:defRPr sz="1800"/>
                      </a:pPr>
                      <a:r>
                        <a:rPr sz="3200">
                          <a:sym typeface="Helvetica Neue"/>
                        </a:rPr>
                        <a:t>w typie objadania się/przeczyszczania</a:t>
                      </a:r>
                    </a:p>
                  </a:txBody>
                  <a:tcPr marL="50800" marR="50800" marT="50800" marB="50800" anchor="ctr" horzOverflow="overflow"/>
                </a:tc>
                <a:tc>
                  <a:txBody>
                    <a:bodyPr/>
                    <a:lstStyle/>
                    <a:p>
                      <a:pPr defTabSz="914400">
                        <a:defRPr sz="1800"/>
                      </a:pPr>
                      <a:r>
                        <a:rPr sz="3200">
                          <a:sym typeface="Helvetica Neue"/>
                        </a:rPr>
                        <a:t>wymioty, przeczyszczanie się lub głodówki lub intensywne ćwiczenia</a:t>
                      </a:r>
                    </a:p>
                  </a:txBody>
                  <a:tcPr marL="50800" marR="50800" marT="50800" marB="50800" anchor="ctr" horzOverflow="overflow"/>
                </a:tc>
                <a:tc>
                  <a:txBody>
                    <a:bodyPr/>
                    <a:lstStyle/>
                    <a:p>
                      <a:pPr defTabSz="914400">
                        <a:defRPr sz="1800"/>
                      </a:pPr>
                      <a:r>
                        <a:rPr sz="3200" i="1">
                          <a:sym typeface="Helvetica Neue"/>
                        </a:rPr>
                        <a:t>nieokreślone</a:t>
                      </a:r>
                    </a:p>
                  </a:txBody>
                  <a:tcPr marL="50800" marR="50800" marT="50800" marB="50800" anchor="ctr" horzOverflow="overflow"/>
                </a:tc>
                <a:tc>
                  <a:txBody>
                    <a:bodyPr/>
                    <a:lstStyle/>
                    <a:p>
                      <a:pPr defTabSz="914400">
                        <a:defRPr sz="1800"/>
                      </a:pPr>
                      <a:r>
                        <a:rPr sz="3200">
                          <a:sym typeface="Helvetica Neue"/>
                        </a:rPr>
                        <a:t>nie, chyba, że w celach innych niż kontrola masy ciała</a:t>
                      </a:r>
                    </a:p>
                  </a:txBody>
                  <a:tcPr marL="50800" marR="50800" marT="50800" marB="50800" anchor="ctr" horzOverflow="overflow"/>
                </a:tc>
                <a:extLst>
                  <a:ext uri="{0D108BD9-81ED-4DB2-BD59-A6C34878D82A}">
                    <a16:rowId xmlns:a16="http://schemas.microsoft.com/office/drawing/2014/main" val="10004"/>
                  </a:ext>
                </a:extLst>
              </a:tr>
              <a:tr h="1093111">
                <a:tc>
                  <a:txBody>
                    <a:bodyPr/>
                    <a:lstStyle/>
                    <a:p>
                      <a:pPr defTabSz="914400">
                        <a:defRPr sz="1800" b="0">
                          <a:solidFill>
                            <a:srgbClr val="000000"/>
                          </a:solidFill>
                        </a:defRPr>
                      </a:pPr>
                      <a:r>
                        <a:rPr sz="3200" b="1">
                          <a:solidFill>
                            <a:srgbClr val="FFFFFF"/>
                          </a:solidFill>
                          <a:sym typeface="Helvetica Neue"/>
                        </a:rPr>
                        <a:t>ocena stopnia ciężkości</a:t>
                      </a:r>
                    </a:p>
                  </a:txBody>
                  <a:tcPr marL="50800" marR="50800" marT="50800" marB="50800" anchor="ctr" horzOverflow="overflow"/>
                </a:tc>
                <a:tc>
                  <a:txBody>
                    <a:bodyPr/>
                    <a:lstStyle/>
                    <a:p>
                      <a:pPr defTabSz="914400">
                        <a:defRPr sz="1800"/>
                      </a:pPr>
                      <a:r>
                        <a:rPr sz="3200">
                          <a:sym typeface="Helvetica Neue"/>
                        </a:rPr>
                        <a:t>BMI, centyle BMI u dzieci i młodzieży</a:t>
                      </a:r>
                    </a:p>
                  </a:txBody>
                  <a:tcPr marL="50800" marR="50800" marT="50800" marB="50800" anchor="ctr" horzOverflow="overflow"/>
                </a:tc>
                <a:tc>
                  <a:txBody>
                    <a:bodyPr/>
                    <a:lstStyle/>
                    <a:p>
                      <a:pPr defTabSz="914400">
                        <a:defRPr sz="1800"/>
                      </a:pPr>
                      <a:r>
                        <a:rPr sz="3200">
                          <a:sym typeface="Helvetica Neue"/>
                        </a:rPr>
                        <a:t>częstość zachowań kompensacyjnych</a:t>
                      </a:r>
                    </a:p>
                  </a:txBody>
                  <a:tcPr marL="50800" marR="50800" marT="50800" marB="50800" anchor="ctr" horzOverflow="overflow"/>
                </a:tc>
                <a:tc>
                  <a:txBody>
                    <a:bodyPr/>
                    <a:lstStyle/>
                    <a:p>
                      <a:pPr defTabSz="914400">
                        <a:defRPr sz="1800"/>
                      </a:pPr>
                      <a:r>
                        <a:rPr sz="3200">
                          <a:sym typeface="Helvetica Neue"/>
                        </a:rPr>
                        <a:t>częstość napadów objadania się</a:t>
                      </a:r>
                    </a:p>
                  </a:txBody>
                  <a:tcPr marL="50800" marR="50800" marT="50800" marB="50800" anchor="ctr" horzOverflow="overflow"/>
                </a:tc>
                <a:tc>
                  <a:txBody>
                    <a:bodyPr/>
                    <a:lstStyle/>
                    <a:p>
                      <a:pPr defTabSz="914400">
                        <a:defRPr sz="1800"/>
                      </a:pPr>
                      <a:r>
                        <a:rPr sz="3200">
                          <a:sym typeface="Helvetica Neue"/>
                        </a:rPr>
                        <a:t>brak</a:t>
                      </a:r>
                    </a:p>
                  </a:txBody>
                  <a:tcPr marL="50800" marR="50800" marT="50800" marB="50800" anchor="ctr" horzOverflow="overflow"/>
                </a:tc>
                <a:extLst>
                  <a:ext uri="{0D108BD9-81ED-4DB2-BD59-A6C34878D82A}">
                    <a16:rowId xmlns:a16="http://schemas.microsoft.com/office/drawing/2014/main" val="10005"/>
                  </a:ext>
                </a:extLst>
              </a:tr>
            </a:tbl>
          </a:graphicData>
        </a:graphic>
      </p:graphicFrame>
      <p:sp>
        <p:nvSpPr>
          <p:cNvPr id="218" name="w ramach kategorii diagnostycznej"/>
          <p:cNvSpPr txBox="1"/>
          <p:nvPr/>
        </p:nvSpPr>
        <p:spPr>
          <a:xfrm>
            <a:off x="170704" y="1716342"/>
            <a:ext cx="9551519" cy="808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5900"/>
              </a:spcBef>
              <a:defRPr sz="4800" b="0">
                <a:solidFill>
                  <a:srgbClr val="5E5E5E"/>
                </a:solidFill>
              </a:defRPr>
            </a:lvl1pPr>
          </a:lstStyle>
          <a:p>
            <a:r>
              <a:t>w ramach kategorii diagnostycznej</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Diagnostyka różnicowa zaburzeń odżywiania"/>
          <p:cNvSpPr txBox="1">
            <a:spLocks noGrp="1"/>
          </p:cNvSpPr>
          <p:nvPr>
            <p:ph type="title"/>
          </p:nvPr>
        </p:nvSpPr>
        <p:spPr>
          <a:prstGeom prst="rect">
            <a:avLst/>
          </a:prstGeom>
        </p:spPr>
        <p:txBody>
          <a:bodyPr/>
          <a:lstStyle>
            <a:lvl1pPr defTabSz="586104">
              <a:defRPr sz="7951"/>
            </a:lvl1pPr>
          </a:lstStyle>
          <a:p>
            <a:r>
              <a:t>Diagnostyka różnicowa zaburzeń odżywiania</a:t>
            </a:r>
          </a:p>
        </p:txBody>
      </p:sp>
      <p:sp>
        <p:nvSpPr>
          <p:cNvPr id="221" name="inne zaburzenia psychiczne (zwłaszcza depresja, zaburzenia psychotyczne, zaburzenie obsesyjno-kompulsyjne, zaburzenia lękowe, zaburzenia somatyzacyjne)…"/>
          <p:cNvSpPr txBox="1">
            <a:spLocks noGrp="1"/>
          </p:cNvSpPr>
          <p:nvPr>
            <p:ph type="body" idx="1"/>
          </p:nvPr>
        </p:nvSpPr>
        <p:spPr>
          <a:prstGeom prst="rect">
            <a:avLst/>
          </a:prstGeom>
        </p:spPr>
        <p:txBody>
          <a:bodyPr numCol="2" spcCol="1050290"/>
          <a:lstStyle/>
          <a:p>
            <a:pPr marL="558800" indent="-558800" defTabSz="726440">
              <a:spcBef>
                <a:spcPts val="5100"/>
              </a:spcBef>
              <a:defRPr sz="4224"/>
            </a:pPr>
            <a:r>
              <a:rPr b="1"/>
              <a:t>inne zaburzenia psychiczne </a:t>
            </a:r>
            <a:r>
              <a:t>(zwłaszcza depresja, zaburzenia psychotyczne, zaburzenie obsesyjno-kompulsyjne, zaburzenia lękowe, zaburzenia somatyzacyjne)</a:t>
            </a:r>
          </a:p>
          <a:p>
            <a:pPr marL="558800" indent="-558800" defTabSz="726440">
              <a:spcBef>
                <a:spcPts val="5100"/>
              </a:spcBef>
              <a:defRPr sz="4224"/>
            </a:pPr>
            <a:r>
              <a:rPr b="1"/>
              <a:t>choroby endokrynologiczne</a:t>
            </a:r>
            <a:r>
              <a:t> (niedoczynność/nadczynność tarczycy, ch. Addisona, z. Cushinga, cukrzyca)</a:t>
            </a:r>
          </a:p>
          <a:p>
            <a:pPr marL="558800" indent="-558800" defTabSz="726440">
              <a:spcBef>
                <a:spcPts val="5100"/>
              </a:spcBef>
              <a:defRPr sz="4224"/>
            </a:pPr>
            <a:r>
              <a:rPr b="1"/>
              <a:t>choroby gastroenterologiczne</a:t>
            </a:r>
            <a:r>
              <a:t> (szczególnie nieswoiste ch. zapalne jelit, celiakia, zespoły złego wchłaniania, achalazja przełyku)</a:t>
            </a:r>
          </a:p>
          <a:p>
            <a:pPr marL="558800" indent="-558800" defTabSz="726440">
              <a:spcBef>
                <a:spcPts val="5100"/>
              </a:spcBef>
              <a:defRPr sz="4224"/>
            </a:pPr>
            <a:r>
              <a:rPr b="1"/>
              <a:t>choroby nowotworowe</a:t>
            </a:r>
            <a:r>
              <a:t> (np. chłoniaki, białaczki, nowotwory przewodu pokarmowego, wątroby, trzustki)</a:t>
            </a:r>
          </a:p>
          <a:p>
            <a:pPr marL="558800" indent="-558800" defTabSz="726440">
              <a:spcBef>
                <a:spcPts val="5100"/>
              </a:spcBef>
              <a:defRPr sz="4224"/>
            </a:pPr>
            <a:r>
              <a:rPr b="1"/>
              <a:t>choroby zakaźne</a:t>
            </a:r>
            <a:r>
              <a:t> (zwłaszcza gruźlica, HIV/AIDS)</a:t>
            </a:r>
          </a:p>
          <a:p>
            <a:pPr marL="558800" indent="-558800" defTabSz="726440">
              <a:spcBef>
                <a:spcPts val="5100"/>
              </a:spcBef>
              <a:defRPr sz="4224"/>
            </a:pPr>
            <a:r>
              <a:t>niewydolność serca, przewlekła choroba nerek, POChP</a:t>
            </a:r>
          </a:p>
          <a:p>
            <a:pPr marL="558800" indent="-558800" defTabSz="726440">
              <a:spcBef>
                <a:spcPts val="5100"/>
              </a:spcBef>
              <a:defRPr sz="4224"/>
            </a:pPr>
            <a:r>
              <a:rPr b="1"/>
              <a:t>choroby neurologiczne </a:t>
            </a:r>
            <a:r>
              <a:t>(guzy i uszkodzenia OUN, szczególnie podwzgórza, padaczka, SM, otępienia)</a:t>
            </a:r>
          </a:p>
        </p:txBody>
      </p:sp>
      <p:sp>
        <p:nvSpPr>
          <p:cNvPr id="222" name="z innych kategorii diagnostycznych"/>
          <p:cNvSpPr txBox="1"/>
          <p:nvPr/>
        </p:nvSpPr>
        <p:spPr>
          <a:xfrm>
            <a:off x="491222" y="2160136"/>
            <a:ext cx="9630766" cy="808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spcBef>
                <a:spcPts val="5900"/>
              </a:spcBef>
              <a:defRPr sz="4800" b="0">
                <a:solidFill>
                  <a:srgbClr val="5E5E5E"/>
                </a:solidFill>
              </a:defRPr>
            </a:lvl1pPr>
          </a:lstStyle>
          <a:p>
            <a:r>
              <a:t>z innych kategorii diagnostycznych</a:t>
            </a:r>
          </a:p>
        </p:txBody>
      </p:sp>
      <p:sp>
        <p:nvSpPr>
          <p:cNvPr id="223" name="schorzenia te, zwłaszcza inne zaburzenia psychiczne, mogą współwystępować z zaburzeniami odżywiania!"/>
          <p:cNvSpPr txBox="1"/>
          <p:nvPr/>
        </p:nvSpPr>
        <p:spPr>
          <a:xfrm>
            <a:off x="427224" y="12455627"/>
            <a:ext cx="20861563" cy="12309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spcBef>
                <a:spcPts val="5900"/>
              </a:spcBef>
              <a:defRPr sz="3700">
                <a:solidFill>
                  <a:schemeClr val="accent5">
                    <a:lumOff val="-29866"/>
                  </a:schemeClr>
                </a:solidFill>
              </a:defRPr>
            </a:lvl1pPr>
          </a:lstStyle>
          <a:p>
            <a:r>
              <a:t>schorzenia te, zwłaszcza inne zaburzenia psychiczne, mogą współwystępować z zaburzeniami odżywiania!</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Epidemiologia"/>
          <p:cNvSpPr txBox="1">
            <a:spLocks noGrp="1"/>
          </p:cNvSpPr>
          <p:nvPr>
            <p:ph type="title"/>
          </p:nvPr>
        </p:nvSpPr>
        <p:spPr>
          <a:prstGeom prst="rect">
            <a:avLst/>
          </a:prstGeom>
        </p:spPr>
        <p:txBody>
          <a:bodyPr/>
          <a:lstStyle/>
          <a:p>
            <a:r>
              <a:t>Epidemiologia</a:t>
            </a:r>
          </a:p>
        </p:txBody>
      </p:sp>
      <p:sp>
        <p:nvSpPr>
          <p:cNvPr id="226" name="0,5 do 1 % wśród adolescentów…"/>
          <p:cNvSpPr txBox="1">
            <a:spLocks noGrp="1"/>
          </p:cNvSpPr>
          <p:nvPr>
            <p:ph type="body" sz="half" idx="1"/>
          </p:nvPr>
        </p:nvSpPr>
        <p:spPr>
          <a:xfrm>
            <a:off x="1689100" y="3149600"/>
            <a:ext cx="11093830" cy="9296400"/>
          </a:xfrm>
          <a:prstGeom prst="rect">
            <a:avLst/>
          </a:prstGeom>
        </p:spPr>
        <p:txBody>
          <a:bodyPr/>
          <a:lstStyle/>
          <a:p>
            <a:r>
              <a:t>0,5 do 1 % wśród adolescentów</a:t>
            </a:r>
          </a:p>
          <a:p>
            <a:r>
              <a:t>0,2 do 0,8 % wśród dorosłych</a:t>
            </a:r>
          </a:p>
          <a:p>
            <a:r>
              <a:t>K:M 10:1 (od 6:1 do 201:1)</a:t>
            </a:r>
          </a:p>
          <a:p>
            <a:pPr>
              <a:defRPr b="1" u="sng">
                <a:solidFill>
                  <a:schemeClr val="accent5">
                    <a:lumOff val="-29866"/>
                  </a:schemeClr>
                </a:solidFill>
              </a:defRPr>
            </a:pPr>
            <a:r>
              <a:t>śmiertelność 10-20%!</a:t>
            </a:r>
          </a:p>
        </p:txBody>
      </p:sp>
      <p:sp>
        <p:nvSpPr>
          <p:cNvPr id="227" name="Jadłowstręt psychiczny (anoreksja)"/>
          <p:cNvSpPr txBox="1"/>
          <p:nvPr/>
        </p:nvSpPr>
        <p:spPr>
          <a:xfrm>
            <a:off x="1388463" y="2730970"/>
            <a:ext cx="10117748" cy="8081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700"/>
            </a:lvl1pPr>
          </a:lstStyle>
          <a:p>
            <a:r>
              <a:t>Jadłowstręt psychiczny (anoreksja)</a:t>
            </a:r>
          </a:p>
        </p:txBody>
      </p:sp>
      <p:sp>
        <p:nvSpPr>
          <p:cNvPr id="228" name="roczne występowanie wśród kobiet 1-1,5%, K:M 10:1…"/>
          <p:cNvSpPr txBox="1"/>
          <p:nvPr/>
        </p:nvSpPr>
        <p:spPr>
          <a:xfrm>
            <a:off x="13428374" y="4110634"/>
            <a:ext cx="10117749" cy="7374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635000" indent="-635000" algn="l">
              <a:spcBef>
                <a:spcPts val="5900"/>
              </a:spcBef>
              <a:buSzPct val="125000"/>
              <a:buChar char="•"/>
              <a:defRPr sz="4800" b="0"/>
            </a:pPr>
            <a:r>
              <a:t>roczne występowanie wśród kobiet 1-1,5%, K:M 10:1</a:t>
            </a:r>
          </a:p>
          <a:p>
            <a:pPr marL="635000" indent="-635000" algn="l">
              <a:spcBef>
                <a:spcPts val="5900"/>
              </a:spcBef>
              <a:buSzPct val="125000"/>
              <a:buChar char="•"/>
              <a:defRPr sz="4800" b="0"/>
            </a:pPr>
            <a:r>
              <a:t>najczęściej zachorowanie w późnej adolescencji/wczesnej dorosłości</a:t>
            </a:r>
          </a:p>
          <a:p>
            <a:pPr marL="635000" indent="-635000" algn="l">
              <a:spcBef>
                <a:spcPts val="5900"/>
              </a:spcBef>
              <a:buSzPct val="125000"/>
              <a:buChar char="•"/>
              <a:defRPr sz="4800" b="0"/>
            </a:pPr>
            <a:r>
              <a:t>zwiększone ryzyko samobójstwa, surowy wsp. umieralności 2%/10lat</a:t>
            </a:r>
          </a:p>
        </p:txBody>
      </p:sp>
      <p:sp>
        <p:nvSpPr>
          <p:cNvPr id="229" name="Żarłoczność psychiczna (bulimia)"/>
          <p:cNvSpPr txBox="1"/>
          <p:nvPr/>
        </p:nvSpPr>
        <p:spPr>
          <a:xfrm>
            <a:off x="13104688" y="2730970"/>
            <a:ext cx="9572778" cy="8081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700"/>
            </a:lvl1pPr>
          </a:lstStyle>
          <a:p>
            <a:r>
              <a:t>Żarłoczność psychiczna (bulimia)</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Jadłowstręt psychiczny - kryteria diagnostyczne (1)"/>
          <p:cNvSpPr txBox="1">
            <a:spLocks noGrp="1"/>
          </p:cNvSpPr>
          <p:nvPr>
            <p:ph type="title"/>
          </p:nvPr>
        </p:nvSpPr>
        <p:spPr>
          <a:xfrm>
            <a:off x="1689100" y="355600"/>
            <a:ext cx="21005800" cy="1419776"/>
          </a:xfrm>
          <a:prstGeom prst="rect">
            <a:avLst/>
          </a:prstGeom>
        </p:spPr>
        <p:txBody>
          <a:bodyPr/>
          <a:lstStyle>
            <a:lvl1pPr defTabSz="511809">
              <a:defRPr sz="6944"/>
            </a:lvl1pPr>
          </a:lstStyle>
          <a:p>
            <a:r>
              <a:t>Jadłowstręt psychiczny - kryteria diagnostyczne (1)</a:t>
            </a:r>
          </a:p>
        </p:txBody>
      </p:sp>
      <p:graphicFrame>
        <p:nvGraphicFramePr>
          <p:cNvPr id="232" name="Tabela 1"/>
          <p:cNvGraphicFramePr/>
          <p:nvPr/>
        </p:nvGraphicFramePr>
        <p:xfrm>
          <a:off x="971399" y="1651435"/>
          <a:ext cx="22453902" cy="10545055"/>
        </p:xfrm>
        <a:graphic>
          <a:graphicData uri="http://schemas.openxmlformats.org/drawingml/2006/table">
            <a:tbl>
              <a:tblPr firstRow="1">
                <a:tableStyleId>{CF821DB8-F4EB-4A41-A1BA-3FCAFE7338EE}</a:tableStyleId>
              </a:tblPr>
              <a:tblGrid>
                <a:gridCol w="11220600">
                  <a:extLst>
                    <a:ext uri="{9D8B030D-6E8A-4147-A177-3AD203B41FA5}">
                      <a16:colId xmlns:a16="http://schemas.microsoft.com/office/drawing/2014/main" val="20000"/>
                    </a:ext>
                  </a:extLst>
                </a:gridCol>
                <a:gridCol w="11220600">
                  <a:extLst>
                    <a:ext uri="{9D8B030D-6E8A-4147-A177-3AD203B41FA5}">
                      <a16:colId xmlns:a16="http://schemas.microsoft.com/office/drawing/2014/main" val="20001"/>
                    </a:ext>
                  </a:extLst>
                </a:gridCol>
              </a:tblGrid>
              <a:tr h="597404">
                <a:tc>
                  <a:txBody>
                    <a:bodyPr/>
                    <a:lstStyle/>
                    <a:p>
                      <a:pPr defTabSz="914400">
                        <a:defRPr sz="1800" b="0">
                          <a:solidFill>
                            <a:srgbClr val="000000"/>
                          </a:solidFill>
                        </a:defRPr>
                      </a:pPr>
                      <a:r>
                        <a:rPr sz="3200" b="1">
                          <a:solidFill>
                            <a:srgbClr val="FFFFFF"/>
                          </a:solidFill>
                          <a:sym typeface="Helvetica Neue"/>
                        </a:rPr>
                        <a:t>ICD-10</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DSM-5</a:t>
                      </a:r>
                    </a:p>
                  </a:txBody>
                  <a:tcPr marL="50800" marR="50800" marT="50800" marB="50800" anchor="ctr" horzOverflow="overflow"/>
                </a:tc>
                <a:extLst>
                  <a:ext uri="{0D108BD9-81ED-4DB2-BD59-A6C34878D82A}">
                    <a16:rowId xmlns:a16="http://schemas.microsoft.com/office/drawing/2014/main" val="10000"/>
                  </a:ext>
                </a:extLst>
              </a:tr>
              <a:tr h="2996480">
                <a:tc>
                  <a:txBody>
                    <a:bodyPr/>
                    <a:lstStyle/>
                    <a:p>
                      <a:pPr defTabSz="914400">
                        <a:defRPr sz="1800"/>
                      </a:pPr>
                      <a:r>
                        <a:rPr sz="3200">
                          <a:sym typeface="Helvetica Neue"/>
                        </a:rPr>
                        <a:t>znaczący spadek masy ciała o co najmniej 15% wagi oczekiwanej dla wieku i wzrostu, u osób dorosłych wyrażony wartością wskaźnika Body Mass Index (BMI) poniżej 17,5</a:t>
                      </a:r>
                    </a:p>
                  </a:txBody>
                  <a:tcPr marL="50800" marR="50800" marT="50800" marB="50800" anchor="ctr" horzOverflow="overflow"/>
                </a:tc>
                <a:tc>
                  <a:txBody>
                    <a:bodyPr/>
                    <a:lstStyle/>
                    <a:p>
                      <a:pPr defTabSz="914400">
                        <a:defRPr sz="1800"/>
                      </a:pPr>
                      <a:r>
                        <a:rPr sz="3200">
                          <a:sym typeface="Helvetica Neue"/>
                        </a:rPr>
                        <a:t>Ograniczenia poboru energii względem zapotrzebowania, prowadzące do znacząco niskiej masy ciała w kontekście wieku, płci, zdrowia fizycznego. Znacznie mniejsza masa jest zdefiniowana jako masa, która jest mniejsza niż minimalna normalna (BMI&lt;18,5).</a:t>
                      </a:r>
                    </a:p>
                  </a:txBody>
                  <a:tcPr marL="50800" marR="50800" marT="50800" marB="50800" anchor="ctr" horzOverflow="overflow"/>
                </a:tc>
                <a:extLst>
                  <a:ext uri="{0D108BD9-81ED-4DB2-BD59-A6C34878D82A}">
                    <a16:rowId xmlns:a16="http://schemas.microsoft.com/office/drawing/2014/main" val="10001"/>
                  </a:ext>
                </a:extLst>
              </a:tr>
              <a:tr h="2996480">
                <a:tc>
                  <a:txBody>
                    <a:bodyPr/>
                    <a:lstStyle/>
                    <a:p>
                      <a:pPr defTabSz="914400">
                        <a:defRPr sz="1800"/>
                      </a:pPr>
                      <a:r>
                        <a:rPr sz="3200">
                          <a:sym typeface="Helvetica Neue"/>
                        </a:rPr>
                        <a:t>utrata masy ciała spowodowana celowym działaniem pacjenta (tj. unikaniem „tuczących” produktów, restrykcyjnymi ćwiczeniami fizycznymi, stosowaniem środków przeczyszczających czy prowokowaniem wymiotów) </a:t>
                      </a:r>
                    </a:p>
                  </a:txBody>
                  <a:tcPr marL="50800" marR="50800" marT="50800" marB="50800" anchor="ctr" horzOverflow="overflow"/>
                </a:tc>
                <a:tc>
                  <a:txBody>
                    <a:bodyPr/>
                    <a:lstStyle/>
                    <a:p>
                      <a:pPr defTabSz="914400">
                        <a:defRPr sz="1800"/>
                      </a:pPr>
                      <a:r>
                        <a:rPr sz="3200">
                          <a:sym typeface="Helvetica Neue"/>
                        </a:rPr>
                        <a:t>Intensywny strach przed przyrostem masy ciała,
otyłością lub utrzymujące się zachowania, które kolidują z przyrostem masy ciała, nawet gdy masa ciała jest znacząco niska.</a:t>
                      </a:r>
                    </a:p>
                  </a:txBody>
                  <a:tcPr marL="50800" marR="50800" marT="50800" marB="50800" anchor="ctr" horzOverflow="overflow"/>
                </a:tc>
                <a:extLst>
                  <a:ext uri="{0D108BD9-81ED-4DB2-BD59-A6C34878D82A}">
                    <a16:rowId xmlns:a16="http://schemas.microsoft.com/office/drawing/2014/main" val="10002"/>
                  </a:ext>
                </a:extLst>
              </a:tr>
              <a:tr h="2515920">
                <a:tc>
                  <a:txBody>
                    <a:bodyPr/>
                    <a:lstStyle/>
                    <a:p>
                      <a:pPr defTabSz="914400">
                        <a:defRPr sz="1800"/>
                      </a:pPr>
                      <a:r>
                        <a:rPr sz="3200">
                          <a:sym typeface="Helvetica Neue"/>
                        </a:rPr>
                        <a:t>zaburzony obraz własnego ciała, któremu towarzyszy lęk przed przytyciem, otyłością, pomimo znacznej niedowagi</a:t>
                      </a:r>
                    </a:p>
                  </a:txBody>
                  <a:tcPr marL="50800" marR="50800" marT="50800" marB="50800" anchor="ctr" horzOverflow="overflow"/>
                </a:tc>
                <a:tc>
                  <a:txBody>
                    <a:bodyPr/>
                    <a:lstStyle/>
                    <a:p>
                      <a:pPr defTabSz="914400">
                        <a:defRPr sz="1800"/>
                      </a:pPr>
                      <a:r>
                        <a:rPr sz="3200">
                          <a:sym typeface="Helvetica Neue"/>
                        </a:rPr>
                        <a:t>Zaburzenia w doświadczaniu wagi czy kształtu ciała, nadmierny wpływ masy ciała lub jego kształtu na samoocenę lub utrzymująca się nieświadomość znaczenia obecnej zbyt niskiej wagi ciała.
</a:t>
                      </a:r>
                    </a:p>
                  </a:txBody>
                  <a:tcPr marL="50800" marR="50800" marT="50800" marB="50800" anchor="ctr" horzOverflow="overflow"/>
                </a:tc>
                <a:extLst>
                  <a:ext uri="{0D108BD9-81ED-4DB2-BD59-A6C34878D82A}">
                    <a16:rowId xmlns:a16="http://schemas.microsoft.com/office/drawing/2014/main" val="10003"/>
                  </a:ext>
                </a:extLst>
              </a:tr>
              <a:tr h="2031937">
                <a:tc>
                  <a:txBody>
                    <a:bodyPr/>
                    <a:lstStyle/>
                    <a:p>
                      <a:pPr defTabSz="914400">
                        <a:defRPr sz="1800"/>
                      </a:pPr>
                      <a:r>
                        <a:rPr sz="3200">
                          <a:sym typeface="Helvetica Neue"/>
                        </a:rPr>
                        <a:t>liczne zaburzenia hormonalne (u kobiet manifestujące się nieobecnością cykli menstruacyjnych, u mężczyzn spadkiem libido i potencji)</a:t>
                      </a:r>
                    </a:p>
                  </a:txBody>
                  <a:tcPr marL="50800" marR="50800" marT="50800" marB="50800" anchor="ctr" horzOverflow="overflow"/>
                </a:tc>
                <a:tc>
                  <a:txBody>
                    <a:bodyPr/>
                    <a:lstStyle/>
                    <a:p>
                      <a:pPr defTabSz="914400">
                        <a:defRPr sz="3200">
                          <a:sym typeface="Helvetica Neue"/>
                        </a:defRPr>
                      </a:pPr>
                      <a:endParaRPr/>
                    </a:p>
                  </a:txBody>
                  <a:tcPr marL="50800" marR="50800" marT="50800" marB="50800" anchor="ctr" horzOverflow="overflow"/>
                </a:tc>
                <a:extLst>
                  <a:ext uri="{0D108BD9-81ED-4DB2-BD59-A6C34878D82A}">
                    <a16:rowId xmlns:a16="http://schemas.microsoft.com/office/drawing/2014/main" val="10004"/>
                  </a:ext>
                </a:extLst>
              </a:tr>
            </a:tbl>
          </a:graphicData>
        </a:graphic>
      </p:graphicFrame>
      <p:sp>
        <p:nvSpPr>
          <p:cNvPr id="233" name="jeżeli nie wszystkie obecne -&gt; AN atypowy"/>
          <p:cNvSpPr txBox="1"/>
          <p:nvPr/>
        </p:nvSpPr>
        <p:spPr>
          <a:xfrm>
            <a:off x="2124059" y="12999607"/>
            <a:ext cx="7813549" cy="560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chemeClr val="accent5">
                    <a:lumOff val="-29866"/>
                  </a:schemeClr>
                </a:solidFill>
              </a:defRPr>
            </a:lvl1pPr>
          </a:lstStyle>
          <a:p>
            <a:r>
              <a:t>jeżeli nie wszystkie obecne -&gt; AN atypowy</a:t>
            </a:r>
          </a:p>
        </p:txBody>
      </p:sp>
      <p:sp>
        <p:nvSpPr>
          <p:cNvPr id="234" name="typy: restrykcyjny i bulimiczny"/>
          <p:cNvSpPr txBox="1"/>
          <p:nvPr/>
        </p:nvSpPr>
        <p:spPr>
          <a:xfrm>
            <a:off x="14853592" y="12999607"/>
            <a:ext cx="5546980" cy="560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chemeClr val="accent5">
                    <a:lumOff val="-29866"/>
                  </a:schemeClr>
                </a:solidFill>
              </a:defRPr>
            </a:lvl1pPr>
          </a:lstStyle>
          <a:p>
            <a:r>
              <a:t>typy: restrykcyjny i bulimiczny</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Jadłowstręt psychiczny - kryteria ICD-11"/>
          <p:cNvSpPr txBox="1">
            <a:spLocks noGrp="1"/>
          </p:cNvSpPr>
          <p:nvPr>
            <p:ph type="title"/>
          </p:nvPr>
        </p:nvSpPr>
        <p:spPr>
          <a:prstGeom prst="rect">
            <a:avLst/>
          </a:prstGeom>
        </p:spPr>
        <p:txBody>
          <a:bodyPr/>
          <a:lstStyle>
            <a:lvl1pPr defTabSz="643889">
              <a:defRPr sz="8736"/>
            </a:lvl1pPr>
          </a:lstStyle>
          <a:p>
            <a:r>
              <a:t>Jadłowstręt psychiczny - kryteria ICD-11</a:t>
            </a:r>
          </a:p>
        </p:txBody>
      </p:sp>
      <p:sp>
        <p:nvSpPr>
          <p:cNvPr id="237" name="Znacznie niska masa ciała w stosunku do wzrostu, wieku, etapu rozwoju lub wcześniejszej historii masy ciała danej osoby: zazwyczaj BMI poniżej 18,5 kg/m² u dorosłych oraz BMI dla wieku poniżej 5. percentyla u dzieci i młodzieży. Szybka utrata masy ciała "/>
          <p:cNvSpPr txBox="1">
            <a:spLocks noGrp="1"/>
          </p:cNvSpPr>
          <p:nvPr>
            <p:ph type="body" idx="1"/>
          </p:nvPr>
        </p:nvSpPr>
        <p:spPr>
          <a:prstGeom prst="rect">
            <a:avLst/>
          </a:prstGeom>
        </p:spPr>
        <p:txBody>
          <a:bodyPr/>
          <a:lstStyle/>
          <a:p>
            <a:pPr marL="463550" indent="-463550" defTabSz="602615">
              <a:spcBef>
                <a:spcPts val="4300"/>
              </a:spcBef>
              <a:defRPr sz="3504"/>
            </a:pPr>
            <a:r>
              <a:t>Znacznie niska masa ciała w stosunku do wzrostu, wieku, etapu rozwoju lub wcześniejszej historii masy ciała danej osoby: zazwyczaj BMI poniżej 18,5 kg/m² u dorosłych oraz BMI dla wieku poniżej 5. percentyla u dzieci i młodzieży. Szybka utrata masy ciała (np. ponad 20% całkowitej masy ciała w ciągu 6 miesięcy) może zastąpić kryterium niskiej masy ciała, o ile spełnione są pozostałe wymagania diagnostyczne. U dzieci i młodzieży również -  brak oczekiwanego przyrostu masy ciała zgodnie z indywidualną trajektorią rozwoju.</a:t>
            </a:r>
          </a:p>
          <a:p>
            <a:pPr marL="463550" indent="-463550" defTabSz="602615">
              <a:spcBef>
                <a:spcPts val="4300"/>
              </a:spcBef>
              <a:defRPr sz="3504"/>
            </a:pPr>
            <a:r>
              <a:t>Niska masa ciała nie może być lepiej wyjaśniona innym schorzeniem medycznym ani niedostępnością żywności.</a:t>
            </a:r>
          </a:p>
          <a:p>
            <a:pPr marL="463550" indent="-463550" defTabSz="602615">
              <a:spcBef>
                <a:spcPts val="4300"/>
              </a:spcBef>
              <a:defRPr sz="3504"/>
            </a:pPr>
            <a:r>
              <a:t>Utrwalony wzorzec restrykcyjnego jedzenia lub innych zachowań mających na celu osiągnięcie lub utrzymanie nieprawidłowo niskiej masy ciała, zwykle związany z nasilonym lękiem przed przyrostem masy ciała - obejmuje restrykcje kaloryczne, chowanie jedzenia i zachowania kompensacyjne</a:t>
            </a:r>
          </a:p>
          <a:p>
            <a:pPr marL="463550" indent="-463550" defTabSz="602615">
              <a:spcBef>
                <a:spcPts val="4300"/>
              </a:spcBef>
              <a:defRPr sz="3504"/>
            </a:pPr>
            <a:r>
              <a:t>Nadmierne zaabsorbowanie masą ciała lub kształtem sylwetki - niska masa ciała jako centralny punkt samooceny, ocenianie swojej masy ciała jako zbyt wysokiej, może być wyrażone nie wprost, np. częste ważenie ale też unikanie ważenia, noszenie luźnych ciuchów, częste sprawdzanie wyglądu</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Kryteria żarłoczności psychicznej"/>
          <p:cNvSpPr txBox="1">
            <a:spLocks noGrp="1"/>
          </p:cNvSpPr>
          <p:nvPr>
            <p:ph type="title"/>
          </p:nvPr>
        </p:nvSpPr>
        <p:spPr>
          <a:xfrm>
            <a:off x="1689100" y="355600"/>
            <a:ext cx="21005800" cy="1254921"/>
          </a:xfrm>
          <a:prstGeom prst="rect">
            <a:avLst/>
          </a:prstGeom>
        </p:spPr>
        <p:txBody>
          <a:bodyPr/>
          <a:lstStyle>
            <a:lvl1pPr defTabSz="561340">
              <a:defRPr sz="7616"/>
            </a:lvl1pPr>
          </a:lstStyle>
          <a:p>
            <a:r>
              <a:t>Kryteria żarłoczności psychicznej</a:t>
            </a:r>
          </a:p>
        </p:txBody>
      </p:sp>
      <p:graphicFrame>
        <p:nvGraphicFramePr>
          <p:cNvPr id="240" name="Tabela 1"/>
          <p:cNvGraphicFramePr/>
          <p:nvPr/>
        </p:nvGraphicFramePr>
        <p:xfrm>
          <a:off x="971399" y="1651435"/>
          <a:ext cx="22453902" cy="10545055"/>
        </p:xfrm>
        <a:graphic>
          <a:graphicData uri="http://schemas.openxmlformats.org/drawingml/2006/table">
            <a:tbl>
              <a:tblPr firstRow="1">
                <a:tableStyleId>{CF821DB8-F4EB-4A41-A1BA-3FCAFE7338EE}</a:tableStyleId>
              </a:tblPr>
              <a:tblGrid>
                <a:gridCol w="11220600">
                  <a:extLst>
                    <a:ext uri="{9D8B030D-6E8A-4147-A177-3AD203B41FA5}">
                      <a16:colId xmlns:a16="http://schemas.microsoft.com/office/drawing/2014/main" val="20000"/>
                    </a:ext>
                  </a:extLst>
                </a:gridCol>
                <a:gridCol w="11220600">
                  <a:extLst>
                    <a:ext uri="{9D8B030D-6E8A-4147-A177-3AD203B41FA5}">
                      <a16:colId xmlns:a16="http://schemas.microsoft.com/office/drawing/2014/main" val="20001"/>
                    </a:ext>
                  </a:extLst>
                </a:gridCol>
              </a:tblGrid>
              <a:tr h="873913">
                <a:tc>
                  <a:txBody>
                    <a:bodyPr/>
                    <a:lstStyle/>
                    <a:p>
                      <a:pPr defTabSz="914400">
                        <a:defRPr sz="1800" b="0">
                          <a:solidFill>
                            <a:srgbClr val="000000"/>
                          </a:solidFill>
                        </a:defRPr>
                      </a:pPr>
                      <a:r>
                        <a:rPr sz="3200" b="1">
                          <a:solidFill>
                            <a:srgbClr val="FFFFFF"/>
                          </a:solidFill>
                          <a:sym typeface="Helvetica Neue"/>
                        </a:rPr>
                        <a:t>ICD-10</a:t>
                      </a:r>
                    </a:p>
                  </a:txBody>
                  <a:tcPr marL="50800" marR="50800" marT="50800" marB="50800" anchor="ctr" horzOverflow="overflow"/>
                </a:tc>
                <a:tc>
                  <a:txBody>
                    <a:bodyPr/>
                    <a:lstStyle/>
                    <a:p>
                      <a:pPr defTabSz="914400">
                        <a:defRPr sz="1800" b="0">
                          <a:solidFill>
                            <a:srgbClr val="000000"/>
                          </a:solidFill>
                        </a:defRPr>
                      </a:pPr>
                      <a:r>
                        <a:rPr sz="3200" b="1">
                          <a:solidFill>
                            <a:srgbClr val="FFFFFF"/>
                          </a:solidFill>
                          <a:sym typeface="Helvetica Neue"/>
                        </a:rPr>
                        <a:t>DSM-5</a:t>
                      </a:r>
                    </a:p>
                  </a:txBody>
                  <a:tcPr marL="50800" marR="50800" marT="50800" marB="50800" anchor="ctr" horzOverflow="overflow"/>
                </a:tc>
                <a:extLst>
                  <a:ext uri="{0D108BD9-81ED-4DB2-BD59-A6C34878D82A}">
                    <a16:rowId xmlns:a16="http://schemas.microsoft.com/office/drawing/2014/main" val="10000"/>
                  </a:ext>
                </a:extLst>
              </a:tr>
              <a:tr h="4383402">
                <a:tc>
                  <a:txBody>
                    <a:bodyPr/>
                    <a:lstStyle/>
                    <a:p>
                      <a:pPr defTabSz="914400">
                        <a:defRPr sz="3200">
                          <a:sym typeface="Helvetica Neue"/>
                        </a:defRPr>
                      </a:pPr>
                      <a:r>
                        <a:t>pacjent koncentruje swoją uwagę wokół odżywiania się, staje się ono najistotniejszym obszarem jego życia, okresowo występują u niego nie dające się powstrzymać </a:t>
                      </a:r>
                      <a:r>
                        <a:rPr b="1" u="sng"/>
                        <a:t>napady żarłoczności</a:t>
                      </a:r>
                      <a:r>
                        <a:t>, nadmiernego jedzenia bardzo dużych ilości pokarmu, czasami nawet kilka razy przekraczających odpowiednią dla danej osoby porcję;</a:t>
                      </a:r>
                    </a:p>
                  </a:txBody>
                  <a:tcPr marL="50800" marR="50800" marT="50800" marB="50800" anchor="ctr" horzOverflow="overflow"/>
                </a:tc>
                <a:tc>
                  <a:txBody>
                    <a:bodyPr/>
                    <a:lstStyle/>
                    <a:p>
                      <a:pPr marL="592666" indent="-592666" defTabSz="914400">
                        <a:buSzPct val="100000"/>
                        <a:buAutoNum type="alphaUcPeriod"/>
                        <a:defRPr sz="3200">
                          <a:sym typeface="Helvetica Neue"/>
                        </a:defRPr>
                      </a:pPr>
                      <a:r>
                        <a:t>Powtarzające się epizody objadania się, które charakteryzują się obiema z następujących cech:</a:t>
                      </a:r>
                    </a:p>
                    <a:p>
                      <a:pPr marL="410505" indent="-410505" defTabSz="914400">
                        <a:buSzPct val="125000"/>
                        <a:buChar char="-"/>
                        <a:defRPr sz="3200">
                          <a:sym typeface="Helvetica Neue"/>
                        </a:defRPr>
                      </a:pPr>
                      <a:r>
                        <a:t>Jedzenie w określonym czasie (np. w </a:t>
                      </a:r>
                      <a:r>
                        <a:rPr u="sng"/>
                        <a:t>ciągu dwóch godzin</a:t>
                      </a:r>
                      <a:r>
                        <a:t>) takiej ilości jedzenia, która zdecydowanie przekracza to, co większość ludzi zjadłaby w podobnym czasie w podobnych okolicznościach.</a:t>
                      </a:r>
                    </a:p>
                    <a:p>
                      <a:pPr marL="410505" indent="-410505" defTabSz="914400">
                        <a:buSzPct val="125000"/>
                        <a:buChar char="-"/>
                        <a:defRPr sz="3200">
                          <a:sym typeface="Helvetica Neue"/>
                        </a:defRPr>
                      </a:pPr>
                      <a:r>
                        <a:t>Poczucie braku kontroli nad jedzeniem w czasie trwania epizodu (np. poczucie, że nie można zaprzestać jedzenia lub zapanować nad tym, ile się je).</a:t>
                      </a:r>
                    </a:p>
                  </a:txBody>
                  <a:tcPr marL="50800" marR="50800" marT="50800" marB="50800" anchor="ctr" horzOverflow="overflow"/>
                </a:tc>
                <a:extLst>
                  <a:ext uri="{0D108BD9-81ED-4DB2-BD59-A6C34878D82A}">
                    <a16:rowId xmlns:a16="http://schemas.microsoft.com/office/drawing/2014/main" val="10001"/>
                  </a:ext>
                </a:extLst>
              </a:tr>
              <a:tr h="2998520">
                <a:tc>
                  <a:txBody>
                    <a:bodyPr/>
                    <a:lstStyle/>
                    <a:p>
                      <a:pPr defTabSz="914400">
                        <a:defRPr sz="3200">
                          <a:sym typeface="Helvetica Neue"/>
                        </a:defRPr>
                      </a:pPr>
                      <a:r>
                        <a:t>pacjent podejmuje wiele różnych </a:t>
                      </a:r>
                      <a:r>
                        <a:rPr b="1" u="sng"/>
                        <a:t>działań kompensacyjnych </a:t>
                      </a:r>
                      <a:r>
                        <a:t>mających na celu „zapobiegać tuczącym skutkom” spożytego pokarmu, między innymi prowokuje wymioty po nadmiernym jedzeniu (albo po przyjęciu takiej ilości pokarmu, którą uzna za zbyt dużą czy zbyt wysoko kaloryczną), stosuje środki hamujące apetyt, środki przeczyszczające (czasami w dawkach przekraczających zalecane normy), środki moczopędne, preparaty hormonów tarczycy. Może podejmować też okresowo tzw. głodówki, które zazwyczaj kończą się ponownymi napadami żarłoczności;</a:t>
                      </a:r>
                    </a:p>
                  </a:txBody>
                  <a:tcPr marL="50800" marR="50800" marT="50800" marB="50800" anchor="ctr" horzOverflow="overflow"/>
                </a:tc>
                <a:tc>
                  <a:txBody>
                    <a:bodyPr/>
                    <a:lstStyle/>
                    <a:p>
                      <a:pPr defTabSz="914400">
                        <a:defRPr sz="1800"/>
                      </a:pPr>
                      <a:r>
                        <a:rPr sz="3200">
                          <a:sym typeface="Helvetica Neue"/>
                        </a:rPr>
                        <a:t>B. Powtarzające się, niewłaściwe zachowania kompensacyjne podejmowane w celu zapobiegania przyrostowi masy ciała, takie jak: prowokowanie wymiotów, nadużywanie środków przeczyszczających, moczopędnych lub innych leków, głodowanie lub nadmierne ćwiczenia fizyczne.</a:t>
                      </a:r>
                    </a:p>
                  </a:txBody>
                  <a:tcPr marL="50800" marR="50800" marT="50800" marB="50800" anchor="ctr" horzOverflow="overflow"/>
                </a:tc>
                <a:extLst>
                  <a:ext uri="{0D108BD9-81ED-4DB2-BD59-A6C34878D82A}">
                    <a16:rowId xmlns:a16="http://schemas.microsoft.com/office/drawing/2014/main" val="10002"/>
                  </a:ext>
                </a:extLst>
              </a:tr>
              <a:tr h="1068120">
                <a:tc>
                  <a:txBody>
                    <a:bodyPr/>
                    <a:lstStyle/>
                    <a:p>
                      <a:pPr defTabSz="914400">
                        <a:defRPr sz="3200">
                          <a:sym typeface="Helvetica Neue"/>
                        </a:defRPr>
                      </a:pPr>
                      <a:endParaRPr/>
                    </a:p>
                  </a:txBody>
                  <a:tcPr marL="50800" marR="50800" marT="50800" marB="50800" anchor="ctr" horzOverflow="overflow"/>
                </a:tc>
                <a:tc>
                  <a:txBody>
                    <a:bodyPr/>
                    <a:lstStyle/>
                    <a:p>
                      <a:pPr defTabSz="914400">
                        <a:defRPr sz="3200">
                          <a:sym typeface="Helvetica Neue"/>
                        </a:defRPr>
                      </a:pPr>
                      <a:r>
                        <a:t>C. Objadanie się i niewłaściwe zachowania kompensacyjne występują </a:t>
                      </a:r>
                      <a:r>
                        <a:rPr u="sng"/>
                        <a:t>co najmniej raz w tygodniu przez trzy miesiące</a:t>
                      </a:r>
                      <a:r>
                        <a:t>.</a:t>
                      </a:r>
                    </a:p>
                  </a:txBody>
                  <a:tcPr marL="50800" marR="50800" marT="50800" marB="50800" anchor="ctr" horzOverflow="overflow"/>
                </a:tc>
                <a:extLst>
                  <a:ext uri="{0D108BD9-81ED-4DB2-BD59-A6C34878D82A}">
                    <a16:rowId xmlns:a16="http://schemas.microsoft.com/office/drawing/2014/main" val="10003"/>
                  </a:ext>
                </a:extLst>
              </a:tr>
              <a:tr h="1068120">
                <a:tc>
                  <a:txBody>
                    <a:bodyPr/>
                    <a:lstStyle/>
                    <a:p>
                      <a:pPr defTabSz="914400">
                        <a:defRPr sz="3200">
                          <a:sym typeface="Helvetica Neue"/>
                        </a:defRPr>
                      </a:pPr>
                      <a:r>
                        <a:t>pacjentowi towarzyszy także </a:t>
                      </a:r>
                      <a:r>
                        <a:rPr b="1" u="sng"/>
                        <a:t>stałe chorobliwe poczucie obawy przed otyłością</a:t>
                      </a:r>
                      <a:r>
                        <a:t>, skoncentrowany jest on na ocenie swojej aktualnej masy ciała i ustanawia limity swojej wagi znacznie poniżej odpowiedniej dla niego normy.</a:t>
                      </a:r>
                    </a:p>
                  </a:txBody>
                  <a:tcPr marL="50800" marR="50800" marT="50800" marB="50800" anchor="ctr" horzOverflow="overflow"/>
                </a:tc>
                <a:tc>
                  <a:txBody>
                    <a:bodyPr/>
                    <a:lstStyle/>
                    <a:p>
                      <a:pPr defTabSz="914400">
                        <a:defRPr sz="1800"/>
                      </a:pPr>
                      <a:r>
                        <a:rPr sz="3200">
                          <a:sym typeface="Helvetica Neue"/>
                        </a:rPr>
                        <a:t>D. Samoocena pozostaje pod nadmiernym wpływem kształtu i masy ciała.</a:t>
                      </a:r>
                    </a:p>
                  </a:txBody>
                  <a:tcPr marL="50800" marR="50800" marT="50800" marB="50800" anchor="ctr" horzOverflow="overflow"/>
                </a:tc>
                <a:extLst>
                  <a:ext uri="{0D108BD9-81ED-4DB2-BD59-A6C34878D82A}">
                    <a16:rowId xmlns:a16="http://schemas.microsoft.com/office/drawing/2014/main" val="10004"/>
                  </a:ext>
                </a:extLst>
              </a:tr>
              <a:tr h="1068120">
                <a:tc>
                  <a:txBody>
                    <a:bodyPr/>
                    <a:lstStyle/>
                    <a:p>
                      <a:pPr defTabSz="914400">
                        <a:defRPr sz="3200">
                          <a:sym typeface="Helvetica Neue"/>
                        </a:defRPr>
                      </a:pPr>
                      <a:endParaRPr/>
                    </a:p>
                  </a:txBody>
                  <a:tcPr marL="50800" marR="50800" marT="50800" marB="50800" anchor="ctr" horzOverflow="overflow"/>
                </a:tc>
                <a:tc>
                  <a:txBody>
                    <a:bodyPr/>
                    <a:lstStyle/>
                    <a:p>
                      <a:pPr defTabSz="914400">
                        <a:defRPr sz="1800"/>
                      </a:pPr>
                      <a:r>
                        <a:rPr sz="3200">
                          <a:sym typeface="Helvetica Neue"/>
                        </a:rPr>
                        <a:t>E. Zaburzenie nie występuje wyłącznie podczas epizodów jadłowstrętu psychicznego.</a:t>
                      </a:r>
                    </a:p>
                  </a:txBody>
                  <a:tcPr marL="50800" marR="50800" marT="50800" marB="50800" anchor="ctr" horzOverflow="overflow"/>
                </a:tc>
                <a:extLst>
                  <a:ext uri="{0D108BD9-81ED-4DB2-BD59-A6C34878D82A}">
                    <a16:rowId xmlns:a16="http://schemas.microsoft.com/office/drawing/2014/main" val="10005"/>
                  </a:ext>
                </a:extLst>
              </a:tr>
            </a:tbl>
          </a:graphicData>
        </a:graphic>
      </p:graphicFrame>
      <p:sp>
        <p:nvSpPr>
          <p:cNvPr id="241" name="jeżeli nie wszystkie obecne -&gt; BN atypowy"/>
          <p:cNvSpPr txBox="1"/>
          <p:nvPr/>
        </p:nvSpPr>
        <p:spPr>
          <a:xfrm>
            <a:off x="2120440" y="12999607"/>
            <a:ext cx="7820788" cy="560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chemeClr val="accent5">
                    <a:lumOff val="-29866"/>
                  </a:schemeClr>
                </a:solidFill>
              </a:defRPr>
            </a:lvl1pPr>
          </a:lstStyle>
          <a:p>
            <a:r>
              <a:t>jeżeli nie wszystkie obecne -&gt; BN atypowy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Kryteria żarłoczności psychicznej (ICD-11)"/>
          <p:cNvSpPr txBox="1">
            <a:spLocks noGrp="1"/>
          </p:cNvSpPr>
          <p:nvPr>
            <p:ph type="title"/>
          </p:nvPr>
        </p:nvSpPr>
        <p:spPr>
          <a:prstGeom prst="rect">
            <a:avLst/>
          </a:prstGeom>
        </p:spPr>
        <p:txBody>
          <a:bodyPr/>
          <a:lstStyle>
            <a:lvl1pPr defTabSz="619125">
              <a:defRPr sz="8400"/>
            </a:lvl1pPr>
          </a:lstStyle>
          <a:p>
            <a:r>
              <a:t>Kryteria żarłoczności psychicznej (ICD-11)</a:t>
            </a:r>
          </a:p>
        </p:txBody>
      </p:sp>
      <p:sp>
        <p:nvSpPr>
          <p:cNvPr id="244" name="Częste, nawracające epizody objadania się (np. raz w tygodniu lub częściej przez okres co najmniej 1 miesiąca). Objadanie się definiuje się jako wyraźnie ograniczony okres (np. 2 godziny), podczas którego osoba doświadcza utraty kontroli nad swoim zachow"/>
          <p:cNvSpPr txBox="1">
            <a:spLocks noGrp="1"/>
          </p:cNvSpPr>
          <p:nvPr>
            <p:ph type="body" idx="1"/>
          </p:nvPr>
        </p:nvSpPr>
        <p:spPr>
          <a:prstGeom prst="rect">
            <a:avLst/>
          </a:prstGeom>
        </p:spPr>
        <p:txBody>
          <a:bodyPr/>
          <a:lstStyle/>
          <a:p>
            <a:pPr marL="463550" indent="-463550" defTabSz="602615">
              <a:spcBef>
                <a:spcPts val="4300"/>
              </a:spcBef>
              <a:defRPr sz="3504"/>
            </a:pPr>
            <a:r>
              <a:t>Częste, nawracające epizody objadania się (np. raz w tygodniu lub częściej przez okres co najmniej 1 miesiąca). Objadanie się definiuje się jako wyraźnie ograniczony okres (np. 2 godziny), podczas którego osoba doświadcza utraty kontroli nad swoim zachowaniem żywieniowym i zjada zauważalnie więcej lub w sposób odmienny niż zwykle</a:t>
            </a:r>
          </a:p>
          <a:p>
            <a:pPr marL="463550" indent="-463550" defTabSz="602615">
              <a:spcBef>
                <a:spcPts val="4300"/>
              </a:spcBef>
              <a:defRPr sz="3504"/>
            </a:pPr>
            <a:r>
              <a:t>Powtarzające się niewłaściwe zachowania kompensacyjne mające na celu zapobieganie przyrostowi masy ciała (np. raz w tygodniu lub częściej przez okres co najmniej 1 miesiąca) - najczęściej wymioty wywoływane w ciągu 1. godziny po jedzeniu, ale także stosowanie środków przeczyszczających, intensywnych ćwiczeń fizycznych</a:t>
            </a:r>
          </a:p>
          <a:p>
            <a:pPr marL="463550" indent="-463550" defTabSz="602615">
              <a:spcBef>
                <a:spcPts val="4300"/>
              </a:spcBef>
              <a:defRPr sz="3504"/>
            </a:pPr>
            <a:r>
              <a:t>Nadmierne zaabsorbowanie masą ciała lub kształtem sylwetki - np. monitorowanie kaloryczności posiłków, sprawdzanie kształtu ciała, wielokrotne ważenie się, noszenie luźnych ciuchów</a:t>
            </a:r>
          </a:p>
          <a:p>
            <a:pPr marL="463550" indent="-463550" defTabSz="602615">
              <a:spcBef>
                <a:spcPts val="4300"/>
              </a:spcBef>
              <a:defRPr sz="3504"/>
            </a:pPr>
            <a:r>
              <a:t>Występuje wyraźne cierpienie lub istotna dysfunkcja w ważnym obszarze życia z powodu ww. objawów</a:t>
            </a:r>
          </a:p>
          <a:p>
            <a:pPr marL="463550" indent="-463550" defTabSz="602615">
              <a:spcBef>
                <a:spcPts val="4300"/>
              </a:spcBef>
              <a:defRPr sz="3504"/>
            </a:pPr>
            <a:r>
              <a:t>Objawy nie spełniają kryteriów diagnostycznych jadłowstrętu psychicznego</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Opieka nad pacjentem z zaburzeniami odżywiania - podejście multidyscyplinarne"/>
          <p:cNvSpPr txBox="1">
            <a:spLocks noGrp="1"/>
          </p:cNvSpPr>
          <p:nvPr>
            <p:ph type="title"/>
          </p:nvPr>
        </p:nvSpPr>
        <p:spPr>
          <a:prstGeom prst="rect">
            <a:avLst/>
          </a:prstGeom>
        </p:spPr>
        <p:txBody>
          <a:bodyPr/>
          <a:lstStyle>
            <a:lvl1pPr defTabSz="520065">
              <a:defRPr sz="7056"/>
            </a:lvl1pPr>
          </a:lstStyle>
          <a:p>
            <a:r>
              <a:t>Opieka nad pacjentem z zaburzeniami odżywiania - podejście multidyscyplinarne</a:t>
            </a:r>
          </a:p>
        </p:txBody>
      </p:sp>
      <p:sp>
        <p:nvSpPr>
          <p:cNvPr id="247" name="Zaburzenia odżywiania są ściśle związane z wzorcem przyjmowania pokarmów…"/>
          <p:cNvSpPr txBox="1">
            <a:spLocks noGrp="1"/>
          </p:cNvSpPr>
          <p:nvPr>
            <p:ph type="body" idx="1"/>
          </p:nvPr>
        </p:nvSpPr>
        <p:spPr>
          <a:prstGeom prst="rect">
            <a:avLst/>
          </a:prstGeom>
        </p:spPr>
        <p:txBody>
          <a:bodyPr/>
          <a:lstStyle/>
          <a:p>
            <a:r>
              <a:t>Zaburzenia odżywiania są ściśle związane z wzorcem przyjmowania pokarmów </a:t>
            </a:r>
          </a:p>
          <a:p>
            <a:r>
              <a:t>z istotnym znaczeniem czynników psychologicznych,</a:t>
            </a:r>
          </a:p>
          <a:p>
            <a:r>
              <a:t>niejednokrotnie wynikają z zaburzonych więzi, ale też rzutują na system rodzinny </a:t>
            </a:r>
          </a:p>
          <a:p>
            <a:r>
              <a:t>możliwości farmakoterapeutyyzne są ograniczone, ale leczenia często wymagają współistniejące zaburzenia psychiczne,</a:t>
            </a:r>
          </a:p>
          <a:p>
            <a:r>
              <a:t>są związane z konsekwencjami dla zdrowia somatycznego</a:t>
            </a:r>
          </a:p>
        </p:txBody>
      </p:sp>
      <p:sp>
        <p:nvSpPr>
          <p:cNvPr id="248" name="dietetyk"/>
          <p:cNvSpPr txBox="1"/>
          <p:nvPr/>
        </p:nvSpPr>
        <p:spPr>
          <a:xfrm>
            <a:off x="10206722" y="4148649"/>
            <a:ext cx="2294002" cy="78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500">
                <a:solidFill>
                  <a:schemeClr val="accent3">
                    <a:hueOff val="914337"/>
                    <a:satOff val="31515"/>
                    <a:lumOff val="-30790"/>
                  </a:schemeClr>
                </a:solidFill>
              </a:defRPr>
            </a:lvl1pPr>
          </a:lstStyle>
          <a:p>
            <a:r>
              <a:t>dietetyk</a:t>
            </a:r>
          </a:p>
        </p:txBody>
      </p:sp>
      <p:sp>
        <p:nvSpPr>
          <p:cNvPr id="249" name="psycholog/psychoterapeuta indywidualny"/>
          <p:cNvSpPr txBox="1"/>
          <p:nvPr/>
        </p:nvSpPr>
        <p:spPr>
          <a:xfrm>
            <a:off x="11679258" y="6248065"/>
            <a:ext cx="11437430" cy="783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500">
                <a:solidFill>
                  <a:schemeClr val="accent3">
                    <a:hueOff val="914337"/>
                    <a:satOff val="31515"/>
                    <a:lumOff val="-30790"/>
                  </a:schemeClr>
                </a:solidFill>
              </a:defRPr>
            </a:lvl1pPr>
          </a:lstStyle>
          <a:p>
            <a:r>
              <a:t>psycholog/psychoterapeuta indywidualny</a:t>
            </a:r>
          </a:p>
        </p:txBody>
      </p:sp>
      <p:sp>
        <p:nvSpPr>
          <p:cNvPr id="250" name="psychoterapeuta systemowy (rodzinny)"/>
          <p:cNvSpPr txBox="1"/>
          <p:nvPr/>
        </p:nvSpPr>
        <p:spPr>
          <a:xfrm>
            <a:off x="7410500" y="7657136"/>
            <a:ext cx="10761346" cy="78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500">
                <a:solidFill>
                  <a:schemeClr val="accent3">
                    <a:hueOff val="914337"/>
                    <a:satOff val="31515"/>
                    <a:lumOff val="-30790"/>
                  </a:schemeClr>
                </a:solidFill>
              </a:defRPr>
            </a:lvl1pPr>
          </a:lstStyle>
          <a:p>
            <a:r>
              <a:t>psychoterapeuta systemowy (rodzinny)</a:t>
            </a:r>
          </a:p>
        </p:txBody>
      </p:sp>
      <p:sp>
        <p:nvSpPr>
          <p:cNvPr id="251" name="lekarz psychiatra"/>
          <p:cNvSpPr txBox="1"/>
          <p:nvPr/>
        </p:nvSpPr>
        <p:spPr>
          <a:xfrm>
            <a:off x="17950512" y="10298967"/>
            <a:ext cx="4770311" cy="78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500">
                <a:solidFill>
                  <a:schemeClr val="accent3">
                    <a:hueOff val="914337"/>
                    <a:satOff val="31515"/>
                    <a:lumOff val="-30790"/>
                  </a:schemeClr>
                </a:solidFill>
              </a:defRPr>
            </a:lvl1pPr>
          </a:lstStyle>
          <a:p>
            <a:r>
              <a:t>lekarz psychiatra</a:t>
            </a:r>
          </a:p>
        </p:txBody>
      </p:sp>
      <p:sp>
        <p:nvSpPr>
          <p:cNvPr id="252" name="lekarz"/>
          <p:cNvSpPr txBox="1"/>
          <p:nvPr/>
        </p:nvSpPr>
        <p:spPr>
          <a:xfrm>
            <a:off x="13642089" y="12476073"/>
            <a:ext cx="1764793" cy="78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500">
                <a:solidFill>
                  <a:schemeClr val="accent3">
                    <a:hueOff val="914337"/>
                    <a:satOff val="31515"/>
                    <a:lumOff val="-30790"/>
                  </a:schemeClr>
                </a:solidFill>
              </a:defRPr>
            </a:lvl1pPr>
          </a:lstStyle>
          <a:p>
            <a:r>
              <a:t>lekarz</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Zaburzenia snu"/>
          <p:cNvSpPr txBox="1">
            <a:spLocks noGrp="1"/>
          </p:cNvSpPr>
          <p:nvPr>
            <p:ph type="title"/>
          </p:nvPr>
        </p:nvSpPr>
        <p:spPr>
          <a:prstGeom prst="rect">
            <a:avLst/>
          </a:prstGeom>
        </p:spPr>
        <p:txBody>
          <a:bodyPr/>
          <a:lstStyle/>
          <a:p>
            <a:r>
              <a:t>Zaburzenia snu</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Tytuł 1"/>
          <p:cNvSpPr txBox="1">
            <a:spLocks noGrp="1"/>
          </p:cNvSpPr>
          <p:nvPr>
            <p:ph type="title"/>
          </p:nvPr>
        </p:nvSpPr>
        <p:spPr>
          <a:prstGeom prst="rect">
            <a:avLst/>
          </a:prstGeom>
        </p:spPr>
        <p:txBody>
          <a:bodyPr/>
          <a:lstStyle/>
          <a:p>
            <a:r>
              <a:t>Czym jest sen?</a:t>
            </a:r>
          </a:p>
        </p:txBody>
      </p:sp>
      <p:sp>
        <p:nvSpPr>
          <p:cNvPr id="257" name="Symbol zastępczy zawartości 2"/>
          <p:cNvSpPr txBox="1">
            <a:spLocks noGrp="1"/>
          </p:cNvSpPr>
          <p:nvPr>
            <p:ph type="body" idx="1"/>
          </p:nvPr>
        </p:nvSpPr>
        <p:spPr>
          <a:prstGeom prst="rect">
            <a:avLst/>
          </a:prstGeom>
        </p:spPr>
        <p:txBody>
          <a:bodyPr/>
          <a:lstStyle/>
          <a:p>
            <a:pPr marL="685800" indent="-685800">
              <a:lnSpc>
                <a:spcPct val="90000"/>
              </a:lnSpc>
              <a:defRPr sz="5600"/>
            </a:pPr>
            <a:r>
              <a:t>Zmiana stanu świadomości, którą charakteryzuje</a:t>
            </a:r>
          </a:p>
          <a:p>
            <a:pPr marL="1206500" lvl="1" indent="-571500">
              <a:lnSpc>
                <a:spcPct val="90000"/>
              </a:lnSpc>
              <a:defRPr sz="4000"/>
            </a:pPr>
            <a:r>
              <a:t>typowa dla danego gatunku pozycja</a:t>
            </a:r>
          </a:p>
          <a:p>
            <a:pPr marL="1206500" lvl="1" indent="-571500">
              <a:lnSpc>
                <a:spcPct val="90000"/>
              </a:lnSpc>
              <a:defRPr sz="4000"/>
            </a:pPr>
            <a:r>
              <a:t>fizyczny spoczynek</a:t>
            </a:r>
          </a:p>
          <a:p>
            <a:pPr marL="1206500" lvl="1" indent="-571500">
              <a:lnSpc>
                <a:spcPct val="90000"/>
              </a:lnSpc>
              <a:defRPr sz="4000"/>
            </a:pPr>
            <a:r>
              <a:t>zwiększony prób pobudliwości na bodźce zewnętrzne</a:t>
            </a:r>
          </a:p>
          <a:p>
            <a:pPr marL="1206500" lvl="1" indent="-571500">
              <a:lnSpc>
                <a:spcPct val="90000"/>
              </a:lnSpc>
              <a:defRPr sz="4000"/>
            </a:pPr>
            <a:r>
              <a:t>szybkie ustępowanie pod wpływem dostatecznej stymulacji</a:t>
            </a:r>
          </a:p>
          <a:p>
            <a:pPr marL="685800" indent="-685800">
              <a:lnSpc>
                <a:spcPct val="90000"/>
              </a:lnSpc>
              <a:defRPr sz="5600"/>
            </a:pPr>
            <a:r>
              <a:t>Zajmuje ok. 1/3 życia </a:t>
            </a:r>
            <a:r>
              <a:rPr>
                <a:latin typeface="Wingdings"/>
                <a:ea typeface="Wingdings"/>
                <a:cs typeface="Wingdings"/>
                <a:sym typeface="Wingdings"/>
              </a:rPr>
              <a:t>☺</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Tytuł 1"/>
          <p:cNvSpPr txBox="1">
            <a:spLocks noGrp="1"/>
          </p:cNvSpPr>
          <p:nvPr>
            <p:ph type="title"/>
          </p:nvPr>
        </p:nvSpPr>
        <p:spPr>
          <a:prstGeom prst="rect">
            <a:avLst/>
          </a:prstGeom>
        </p:spPr>
        <p:txBody>
          <a:bodyPr/>
          <a:lstStyle/>
          <a:p>
            <a:r>
              <a:t>Fizjologia – struktura snu</a:t>
            </a:r>
          </a:p>
        </p:txBody>
      </p:sp>
      <p:pic>
        <p:nvPicPr>
          <p:cNvPr id="260" name="Picture 2" descr="Picture 2"/>
          <p:cNvPicPr>
            <a:picLocks noChangeAspect="1"/>
          </p:cNvPicPr>
          <p:nvPr/>
        </p:nvPicPr>
        <p:blipFill>
          <a:blip r:embed="rId3">
            <a:extLst/>
          </a:blip>
          <a:srcRect r="25206"/>
          <a:stretch>
            <a:fillRect/>
          </a:stretch>
        </p:blipFill>
        <p:spPr>
          <a:xfrm>
            <a:off x="5279232" y="3689648"/>
            <a:ext cx="14317871" cy="6480720"/>
          </a:xfrm>
          <a:prstGeom prst="rect">
            <a:avLst/>
          </a:prstGeom>
          <a:ln w="12700">
            <a:miter lim="400000"/>
          </a:ln>
        </p:spPr>
      </p:pic>
      <p:sp>
        <p:nvSpPr>
          <p:cNvPr id="261" name="Prostokąt 4"/>
          <p:cNvSpPr txBox="1"/>
          <p:nvPr/>
        </p:nvSpPr>
        <p:spPr>
          <a:xfrm>
            <a:off x="468554" y="12855627"/>
            <a:ext cx="22333393" cy="6774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2000">
                <a:latin typeface="Arial"/>
                <a:ea typeface="Arial"/>
                <a:cs typeface="Arial"/>
                <a:sym typeface="Arial"/>
              </a:defRPr>
            </a:pPr>
            <a:r>
              <a:t>Blume C, del Giudice R, Wislowska M, Lechinger J, Schabus M. Across the consciousness continuum—from unresponsive wakefulness to sleep. </a:t>
            </a:r>
            <a:r>
              <a:rPr i="1"/>
              <a:t>Frontiers in Human Neuroscience</a:t>
            </a:r>
            <a:r>
              <a:t>. 2015;9:105. doi:10.3389/fnhum.2015.00105.</a:t>
            </a:r>
          </a:p>
        </p:txBody>
      </p:sp>
      <p:sp>
        <p:nvSpPr>
          <p:cNvPr id="262" name="pole tekstowe 5"/>
          <p:cNvSpPr txBox="1"/>
          <p:nvPr/>
        </p:nvSpPr>
        <p:spPr>
          <a:xfrm>
            <a:off x="5688941" y="10820655"/>
            <a:ext cx="13498641" cy="13845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a:latin typeface="Arial"/>
                <a:ea typeface="Arial"/>
                <a:cs typeface="Arial"/>
                <a:sym typeface="Arial"/>
              </a:defRPr>
            </a:pPr>
            <a:r>
              <a:t>Fazy snu – na podstawie czynności mózgu w EEG</a:t>
            </a:r>
          </a:p>
          <a:p>
            <a:pPr>
              <a:defRPr>
                <a:latin typeface="Arial"/>
                <a:ea typeface="Arial"/>
                <a:cs typeface="Arial"/>
                <a:sym typeface="Arial"/>
              </a:defRPr>
            </a:pPr>
            <a:r>
              <a:t>Dorosły: 7-8 godzin snu/dobę</a:t>
            </a:r>
          </a:p>
          <a:p>
            <a:pPr>
              <a:defRPr>
                <a:latin typeface="Arial"/>
                <a:ea typeface="Arial"/>
                <a:cs typeface="Arial"/>
                <a:sym typeface="Arial"/>
              </a:defRPr>
            </a:pPr>
            <a:r>
              <a:t>Wybudzenia – fizjologicznie, do 2 min nieodczuwalne</a:t>
            </a:r>
          </a:p>
        </p:txBody>
      </p:sp>
      <p:sp>
        <p:nvSpPr>
          <p:cNvPr id="263" name="pole tekstowe 6"/>
          <p:cNvSpPr txBox="1"/>
          <p:nvPr/>
        </p:nvSpPr>
        <p:spPr>
          <a:xfrm>
            <a:off x="5135216" y="5448765"/>
            <a:ext cx="1584176" cy="598550"/>
          </a:xfrm>
          <a:prstGeom prst="rect">
            <a:avLst/>
          </a:prstGeom>
          <a:solidFill>
            <a:srgbClr val="FFFFFF"/>
          </a:solidFill>
          <a:ln w="38100" cap="rnd">
            <a:solidFill>
              <a:srgbClr val="2E83C3"/>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t>REM</a:t>
            </a:r>
          </a:p>
        </p:txBody>
      </p:sp>
      <p:sp>
        <p:nvSpPr>
          <p:cNvPr id="264" name="pole tekstowe 7"/>
          <p:cNvSpPr txBox="1"/>
          <p:nvPr/>
        </p:nvSpPr>
        <p:spPr>
          <a:xfrm>
            <a:off x="2668895" y="7173596"/>
            <a:ext cx="1659137" cy="5209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Arial"/>
                <a:ea typeface="Arial"/>
                <a:cs typeface="Arial"/>
                <a:sym typeface="Arial"/>
              </a:defRPr>
            </a:lvl1pPr>
          </a:lstStyle>
          <a:p>
            <a:r>
              <a:t>nonREM</a:t>
            </a:r>
          </a:p>
        </p:txBody>
      </p:sp>
      <p:sp>
        <p:nvSpPr>
          <p:cNvPr id="265" name="Nawias klamrowy otwierający 8"/>
          <p:cNvSpPr/>
          <p:nvPr/>
        </p:nvSpPr>
        <p:spPr>
          <a:xfrm>
            <a:off x="5423248" y="6569967"/>
            <a:ext cx="576065" cy="27363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35" y="21600"/>
                  <a:pt x="10800" y="21430"/>
                  <a:pt x="10800" y="21221"/>
                </a:cubicBezTo>
                <a:lnTo>
                  <a:pt x="10800" y="11179"/>
                </a:lnTo>
                <a:cubicBezTo>
                  <a:pt x="10800" y="10970"/>
                  <a:pt x="5965" y="10800"/>
                  <a:pt x="0" y="10800"/>
                </a:cubicBezTo>
                <a:cubicBezTo>
                  <a:pt x="5965" y="10800"/>
                  <a:pt x="10800" y="10630"/>
                  <a:pt x="10800" y="10421"/>
                </a:cubicBezTo>
                <a:lnTo>
                  <a:pt x="10800" y="379"/>
                </a:lnTo>
                <a:cubicBezTo>
                  <a:pt x="10800" y="170"/>
                  <a:pt x="15635" y="0"/>
                  <a:pt x="21600" y="0"/>
                </a:cubicBezTo>
              </a:path>
            </a:pathLst>
          </a:custGeom>
          <a:ln w="25400" cap="rnd">
            <a:solidFill>
              <a:srgbClr val="000000"/>
            </a:solidFill>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66" name="pole tekstowe 6"/>
          <p:cNvSpPr txBox="1"/>
          <p:nvPr/>
        </p:nvSpPr>
        <p:spPr>
          <a:xfrm>
            <a:off x="4445521" y="4437985"/>
            <a:ext cx="2273871" cy="598549"/>
          </a:xfrm>
          <a:prstGeom prst="rect">
            <a:avLst/>
          </a:prstGeom>
          <a:solidFill>
            <a:srgbClr val="FFFFFF"/>
          </a:solidFill>
          <a:ln w="38100" cap="rnd">
            <a:solidFill>
              <a:srgbClr val="2E83C3"/>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t>czuwanie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tadia snu wg kryteriów Amerykańskiej Akademii Medycyny Snu"/>
          <p:cNvSpPr txBox="1">
            <a:spLocks noGrp="1"/>
          </p:cNvSpPr>
          <p:nvPr>
            <p:ph type="title"/>
          </p:nvPr>
        </p:nvSpPr>
        <p:spPr>
          <a:xfrm>
            <a:off x="1689100" y="355600"/>
            <a:ext cx="21005800" cy="1742245"/>
          </a:xfrm>
          <a:prstGeom prst="rect">
            <a:avLst/>
          </a:prstGeom>
        </p:spPr>
        <p:txBody>
          <a:bodyPr/>
          <a:lstStyle>
            <a:lvl1pPr defTabSz="404495">
              <a:defRPr sz="5488"/>
            </a:lvl1pPr>
          </a:lstStyle>
          <a:p>
            <a:r>
              <a:t>Stadia snu wg kryteriów Amerykańskiej Akademii Medycyny Snu</a:t>
            </a:r>
          </a:p>
        </p:txBody>
      </p:sp>
      <p:graphicFrame>
        <p:nvGraphicFramePr>
          <p:cNvPr id="271" name="Tabela 1"/>
          <p:cNvGraphicFramePr/>
          <p:nvPr/>
        </p:nvGraphicFramePr>
        <p:xfrm>
          <a:off x="1280315" y="2622656"/>
          <a:ext cx="21836070" cy="10362988"/>
        </p:xfrm>
        <a:graphic>
          <a:graphicData uri="http://schemas.openxmlformats.org/drawingml/2006/table">
            <a:tbl>
              <a:tblPr firstRow="1" firstCol="1">
                <a:tableStyleId>{EEE7283C-3CF3-47DC-8721-378D4A62B228}</a:tableStyleId>
              </a:tblPr>
              <a:tblGrid>
                <a:gridCol w="1168841">
                  <a:extLst>
                    <a:ext uri="{9D8B030D-6E8A-4147-A177-3AD203B41FA5}">
                      <a16:colId xmlns:a16="http://schemas.microsoft.com/office/drawing/2014/main" val="20000"/>
                    </a:ext>
                  </a:extLst>
                </a:gridCol>
                <a:gridCol w="4130905">
                  <a:extLst>
                    <a:ext uri="{9D8B030D-6E8A-4147-A177-3AD203B41FA5}">
                      <a16:colId xmlns:a16="http://schemas.microsoft.com/office/drawing/2014/main" val="20001"/>
                    </a:ext>
                  </a:extLst>
                </a:gridCol>
                <a:gridCol w="4130905">
                  <a:extLst>
                    <a:ext uri="{9D8B030D-6E8A-4147-A177-3AD203B41FA5}">
                      <a16:colId xmlns:a16="http://schemas.microsoft.com/office/drawing/2014/main" val="20002"/>
                    </a:ext>
                  </a:extLst>
                </a:gridCol>
                <a:gridCol w="4130905">
                  <a:extLst>
                    <a:ext uri="{9D8B030D-6E8A-4147-A177-3AD203B41FA5}">
                      <a16:colId xmlns:a16="http://schemas.microsoft.com/office/drawing/2014/main" val="20003"/>
                    </a:ext>
                  </a:extLst>
                </a:gridCol>
                <a:gridCol w="4130905">
                  <a:extLst>
                    <a:ext uri="{9D8B030D-6E8A-4147-A177-3AD203B41FA5}">
                      <a16:colId xmlns:a16="http://schemas.microsoft.com/office/drawing/2014/main" val="20004"/>
                    </a:ext>
                  </a:extLst>
                </a:gridCol>
                <a:gridCol w="4130905">
                  <a:extLst>
                    <a:ext uri="{9D8B030D-6E8A-4147-A177-3AD203B41FA5}">
                      <a16:colId xmlns:a16="http://schemas.microsoft.com/office/drawing/2014/main" val="20005"/>
                    </a:ext>
                  </a:extLst>
                </a:gridCol>
              </a:tblGrid>
              <a:tr h="686614">
                <a:tc>
                  <a:txBody>
                    <a:bodyPr/>
                    <a:lstStyle/>
                    <a:p>
                      <a:pPr defTabSz="914400">
                        <a:tabLst>
                          <a:tab pos="1663700" algn="l"/>
                        </a:tabLst>
                        <a:defRPr sz="3200">
                          <a:sym typeface="Helvetica Neue Medium"/>
                        </a:defRPr>
                      </a:pPr>
                      <a:endParaRPr/>
                    </a:p>
                  </a:txBody>
                  <a:tcPr marL="50800" marR="50800" marT="50800" marB="50800" anchor="ctr" horzOverflow="overflow"/>
                </a:tc>
                <a:tc>
                  <a:txBody>
                    <a:bodyPr/>
                    <a:lstStyle/>
                    <a:p>
                      <a:pPr defTabSz="914400">
                        <a:tabLst>
                          <a:tab pos="1663700" algn="l"/>
                        </a:tabLst>
                        <a:defRPr sz="1800">
                          <a:solidFill>
                            <a:srgbClr val="000000"/>
                          </a:solidFill>
                        </a:defRPr>
                      </a:pPr>
                      <a:r>
                        <a:rPr sz="3200">
                          <a:solidFill>
                            <a:srgbClr val="FFFFFF"/>
                          </a:solidFill>
                          <a:sym typeface="Helvetica Neue Medium"/>
                        </a:rPr>
                        <a:t>Czuwanie</a:t>
                      </a:r>
                    </a:p>
                  </a:txBody>
                  <a:tcPr marL="50800" marR="50800" marT="50800" marB="50800" anchor="ctr" horzOverflow="overflow"/>
                </a:tc>
                <a:tc>
                  <a:txBody>
                    <a:bodyPr/>
                    <a:lstStyle/>
                    <a:p>
                      <a:pPr defTabSz="914400">
                        <a:tabLst>
                          <a:tab pos="1663700" algn="l"/>
                        </a:tabLst>
                        <a:defRPr sz="1800">
                          <a:solidFill>
                            <a:srgbClr val="000000"/>
                          </a:solidFill>
                        </a:defRPr>
                      </a:pPr>
                      <a:r>
                        <a:rPr sz="3200">
                          <a:solidFill>
                            <a:srgbClr val="FFFFFF"/>
                          </a:solidFill>
                          <a:sym typeface="Helvetica Neue Medium"/>
                        </a:rPr>
                        <a:t>NREM 1</a:t>
                      </a:r>
                    </a:p>
                  </a:txBody>
                  <a:tcPr marL="50800" marR="50800" marT="50800" marB="50800" anchor="ctr" horzOverflow="overflow"/>
                </a:tc>
                <a:tc>
                  <a:txBody>
                    <a:bodyPr/>
                    <a:lstStyle/>
                    <a:p>
                      <a:pPr defTabSz="914400">
                        <a:tabLst>
                          <a:tab pos="1663700" algn="l"/>
                        </a:tabLst>
                        <a:defRPr sz="1800">
                          <a:solidFill>
                            <a:srgbClr val="000000"/>
                          </a:solidFill>
                        </a:defRPr>
                      </a:pPr>
                      <a:r>
                        <a:rPr sz="3200">
                          <a:solidFill>
                            <a:srgbClr val="FFFFFF"/>
                          </a:solidFill>
                          <a:sym typeface="Helvetica Neue Medium"/>
                        </a:rPr>
                        <a:t>NREM 2</a:t>
                      </a:r>
                    </a:p>
                  </a:txBody>
                  <a:tcPr marL="50800" marR="50800" marT="50800" marB="50800" anchor="ctr" horzOverflow="overflow"/>
                </a:tc>
                <a:tc>
                  <a:txBody>
                    <a:bodyPr/>
                    <a:lstStyle/>
                    <a:p>
                      <a:pPr defTabSz="914400">
                        <a:tabLst>
                          <a:tab pos="1663700" algn="l"/>
                        </a:tabLst>
                        <a:defRPr sz="1800">
                          <a:solidFill>
                            <a:srgbClr val="000000"/>
                          </a:solidFill>
                        </a:defRPr>
                      </a:pPr>
                      <a:r>
                        <a:rPr sz="3200">
                          <a:solidFill>
                            <a:srgbClr val="FFFFFF"/>
                          </a:solidFill>
                          <a:sym typeface="Helvetica Neue Medium"/>
                        </a:rPr>
                        <a:t>NREM3</a:t>
                      </a:r>
                    </a:p>
                  </a:txBody>
                  <a:tcPr marL="50800" marR="50800" marT="50800" marB="50800" anchor="ctr" horzOverflow="overflow"/>
                </a:tc>
                <a:tc>
                  <a:txBody>
                    <a:bodyPr/>
                    <a:lstStyle/>
                    <a:p>
                      <a:pPr defTabSz="914400">
                        <a:tabLst>
                          <a:tab pos="1663700" algn="l"/>
                        </a:tabLst>
                        <a:defRPr sz="1800">
                          <a:solidFill>
                            <a:srgbClr val="000000"/>
                          </a:solidFill>
                        </a:defRPr>
                      </a:pPr>
                      <a:r>
                        <a:rPr sz="3200">
                          <a:solidFill>
                            <a:srgbClr val="FFFFFF"/>
                          </a:solidFill>
                          <a:sym typeface="Helvetica Neue Medium"/>
                        </a:rPr>
                        <a:t>REM</a:t>
                      </a:r>
                    </a:p>
                  </a:txBody>
                  <a:tcPr marL="50800" marR="50800" marT="50800" marB="50800" anchor="ctr" horzOverflow="overflow"/>
                </a:tc>
                <a:extLst>
                  <a:ext uri="{0D108BD9-81ED-4DB2-BD59-A6C34878D82A}">
                    <a16:rowId xmlns:a16="http://schemas.microsoft.com/office/drawing/2014/main" val="10000"/>
                  </a:ext>
                </a:extLst>
              </a:tr>
              <a:tr h="2909083">
                <a:tc>
                  <a:txBody>
                    <a:bodyPr/>
                    <a:lstStyle/>
                    <a:p>
                      <a:pPr defTabSz="914400">
                        <a:tabLst>
                          <a:tab pos="1663700" algn="l"/>
                        </a:tabLst>
                        <a:defRPr sz="1800">
                          <a:solidFill>
                            <a:srgbClr val="000000"/>
                          </a:solidFill>
                        </a:defRPr>
                      </a:pPr>
                      <a:r>
                        <a:rPr sz="3200">
                          <a:solidFill>
                            <a:srgbClr val="FFFFFF"/>
                          </a:solidFill>
                          <a:sym typeface="Helvetica Neue Medium"/>
                        </a:rPr>
                        <a:t>EOG</a:t>
                      </a:r>
                    </a:p>
                  </a:txBody>
                  <a:tcPr marL="50800" marR="50800" marT="50800" marB="50800" anchor="ctr" horzOverflow="overflow"/>
                </a:tc>
                <a:tc>
                  <a:txBody>
                    <a:bodyPr/>
                    <a:lstStyle/>
                    <a:p>
                      <a:pPr defTabSz="914400">
                        <a:defRPr sz="1800"/>
                      </a:pPr>
                      <a:r>
                        <a:rPr sz="2900"/>
                        <a:t>mruganie powiekami, zależne od woli szybkie ruchy gałek ocznych, podczas senności - wolne i pływające ruchy gałek ocznych</a:t>
                      </a:r>
                    </a:p>
                  </a:txBody>
                  <a:tcPr marL="50800" marR="50800" marT="50800" marB="50800" anchor="ctr" horzOverflow="overflow"/>
                </a:tc>
                <a:tc>
                  <a:txBody>
                    <a:bodyPr/>
                    <a:lstStyle/>
                    <a:p>
                      <a:pPr defTabSz="914400">
                        <a:defRPr sz="1800"/>
                      </a:pPr>
                      <a:r>
                        <a:rPr sz="2900"/>
                        <a:t>wolne, pływające ruchy gałek ocznych</a:t>
                      </a:r>
                    </a:p>
                  </a:txBody>
                  <a:tcPr marL="50800" marR="50800" marT="50800" marB="50800" anchor="ctr" horzOverflow="overflow"/>
                </a:tc>
                <a:tc>
                  <a:txBody>
                    <a:bodyPr/>
                    <a:lstStyle/>
                    <a:p>
                      <a:pPr defTabSz="914400">
                        <a:defRPr sz="1800"/>
                      </a:pPr>
                      <a:r>
                        <a:rPr sz="2900"/>
                        <a:t>zanikaniem, a następnie brak ruchów gałek ocznych</a:t>
                      </a:r>
                    </a:p>
                  </a:txBody>
                  <a:tcPr marL="50800" marR="50800" marT="50800" marB="50800" anchor="ctr" horzOverflow="overflow"/>
                </a:tc>
                <a:tc>
                  <a:txBody>
                    <a:bodyPr/>
                    <a:lstStyle/>
                    <a:p>
                      <a:pPr defTabSz="914400">
                        <a:defRPr sz="1800"/>
                      </a:pPr>
                      <a:r>
                        <a:rPr sz="2900"/>
                        <a:t>brak ruchów gałek ocznych, zapis zawiera wysokonapięciowe fale wolne pochodzące z EEG</a:t>
                      </a:r>
                    </a:p>
                  </a:txBody>
                  <a:tcPr marL="50800" marR="50800" marT="50800" marB="50800" anchor="ctr" horzOverflow="overflow"/>
                </a:tc>
                <a:tc>
                  <a:txBody>
                    <a:bodyPr/>
                    <a:lstStyle/>
                    <a:p>
                      <a:pPr defTabSz="914400">
                        <a:defRPr sz="1800"/>
                      </a:pPr>
                      <a:r>
                        <a:rPr sz="2900"/>
                        <a:t>szybkie ruchy gałek ocznych</a:t>
                      </a:r>
                    </a:p>
                  </a:txBody>
                  <a:tcPr marL="50800" marR="50800" marT="50800" marB="50800" anchor="ctr" horzOverflow="overflow">
                    <a:lnR w="12700">
                      <a:solidFill>
                        <a:srgbClr val="5D5D5D"/>
                      </a:solidFill>
                      <a:miter lim="400000"/>
                    </a:lnR>
                  </a:tcPr>
                </a:tc>
                <a:extLst>
                  <a:ext uri="{0D108BD9-81ED-4DB2-BD59-A6C34878D82A}">
                    <a16:rowId xmlns:a16="http://schemas.microsoft.com/office/drawing/2014/main" val="10001"/>
                  </a:ext>
                </a:extLst>
              </a:tr>
              <a:tr h="1972659">
                <a:tc>
                  <a:txBody>
                    <a:bodyPr/>
                    <a:lstStyle/>
                    <a:p>
                      <a:pPr defTabSz="914400">
                        <a:tabLst>
                          <a:tab pos="1663700" algn="l"/>
                        </a:tabLst>
                        <a:defRPr sz="1800">
                          <a:solidFill>
                            <a:srgbClr val="000000"/>
                          </a:solidFill>
                        </a:defRPr>
                      </a:pPr>
                      <a:r>
                        <a:rPr sz="3200">
                          <a:solidFill>
                            <a:srgbClr val="FFFFFF"/>
                          </a:solidFill>
                          <a:sym typeface="Helvetica Neue Medium"/>
                        </a:rPr>
                        <a:t>EMG</a:t>
                      </a:r>
                    </a:p>
                  </a:txBody>
                  <a:tcPr marL="50800" marR="50800" marT="50800" marB="50800" anchor="ctr" horzOverflow="overflow"/>
                </a:tc>
                <a:tc>
                  <a:txBody>
                    <a:bodyPr/>
                    <a:lstStyle/>
                    <a:p>
                      <a:pPr defTabSz="914400">
                        <a:defRPr sz="1800"/>
                      </a:pPr>
                      <a:r>
                        <a:rPr sz="2900"/>
                        <a:t>zapis wysokonapięciowy, obecność ruchów ciała zależnych od woli</a:t>
                      </a:r>
                    </a:p>
                  </a:txBody>
                  <a:tcPr marL="50800" marR="50800" marT="50800" marB="50800" anchor="ctr" horzOverflow="overflow"/>
                </a:tc>
                <a:tc>
                  <a:txBody>
                    <a:bodyPr/>
                    <a:lstStyle/>
                    <a:p>
                      <a:pPr defTabSz="914400">
                        <a:defRPr sz="1800"/>
                      </a:pPr>
                      <a:r>
                        <a:rPr sz="2900"/>
                        <a:t>zapis średnionapięciowy</a:t>
                      </a:r>
                    </a:p>
                  </a:txBody>
                  <a:tcPr marL="50800" marR="50800" marT="50800" marB="50800" anchor="ctr" horzOverflow="overflow"/>
                </a:tc>
                <a:tc>
                  <a:txBody>
                    <a:bodyPr/>
                    <a:lstStyle/>
                    <a:p>
                      <a:pPr defTabSz="914400">
                        <a:defRPr sz="1800"/>
                      </a:pPr>
                      <a:r>
                        <a:rPr sz="2900"/>
                        <a:t>zapis niskonapięciowy</a:t>
                      </a:r>
                    </a:p>
                  </a:txBody>
                  <a:tcPr marL="50800" marR="50800" marT="50800" marB="50800" anchor="ctr" horzOverflow="overflow"/>
                </a:tc>
                <a:tc>
                  <a:txBody>
                    <a:bodyPr/>
                    <a:lstStyle/>
                    <a:p>
                      <a:pPr defTabSz="914400">
                        <a:defRPr sz="1800"/>
                      </a:pPr>
                      <a:r>
                        <a:rPr sz="2900"/>
                        <a:t>zapis niskonapięciowy</a:t>
                      </a:r>
                    </a:p>
                  </a:txBody>
                  <a:tcPr marL="50800" marR="50800" marT="50800" marB="50800" anchor="ctr" horzOverflow="overflow"/>
                </a:tc>
                <a:tc>
                  <a:txBody>
                    <a:bodyPr/>
                    <a:lstStyle/>
                    <a:p>
                      <a:pPr defTabSz="914400">
                        <a:defRPr sz="1800"/>
                      </a:pPr>
                      <a:r>
                        <a:rPr sz="2900"/>
                        <a:t>najniższa amplituda zapisu, epizodyczne skurcze mięśni</a:t>
                      </a:r>
                    </a:p>
                  </a:txBody>
                  <a:tcPr marL="50800" marR="50800" marT="50800" marB="50800" anchor="ctr" horzOverflow="overflow">
                    <a:lnR w="12700">
                      <a:solidFill>
                        <a:srgbClr val="5D5D5D"/>
                      </a:solidFill>
                      <a:miter lim="400000"/>
                    </a:lnR>
                  </a:tcPr>
                </a:tc>
                <a:extLst>
                  <a:ext uri="{0D108BD9-81ED-4DB2-BD59-A6C34878D82A}">
                    <a16:rowId xmlns:a16="http://schemas.microsoft.com/office/drawing/2014/main" val="10002"/>
                  </a:ext>
                </a:extLst>
              </a:tr>
              <a:tr h="4781930">
                <a:tc>
                  <a:txBody>
                    <a:bodyPr/>
                    <a:lstStyle/>
                    <a:p>
                      <a:pPr defTabSz="914400">
                        <a:tabLst>
                          <a:tab pos="1663700" algn="l"/>
                        </a:tabLst>
                        <a:defRPr sz="1800">
                          <a:solidFill>
                            <a:srgbClr val="000000"/>
                          </a:solidFill>
                        </a:defRPr>
                      </a:pPr>
                      <a:r>
                        <a:rPr sz="3200">
                          <a:solidFill>
                            <a:srgbClr val="FFFFFF"/>
                          </a:solidFill>
                          <a:sym typeface="Helvetica Neue Medium"/>
                        </a:rPr>
                        <a:t>EEG</a:t>
                      </a:r>
                    </a:p>
                  </a:txBody>
                  <a:tcPr marL="50800" marR="50800" marT="50800" marB="50800" anchor="ctr" horzOverflow="overflow"/>
                </a:tc>
                <a:tc>
                  <a:txBody>
                    <a:bodyPr/>
                    <a:lstStyle/>
                    <a:p>
                      <a:pPr defTabSz="914400">
                        <a:defRPr sz="1800"/>
                      </a:pPr>
                      <a:r>
                        <a:rPr sz="2900"/>
                        <a:t>z oczami otwartymi: niskonapięciowa czynność mieszana z przewagą fal beta
z oczami zamkniętym: niskonapięciowa czynność mieszana z przewagą fal alfą, stanowiących ponad 50% czasu zapisu</a:t>
                      </a:r>
                    </a:p>
                  </a:txBody>
                  <a:tcPr marL="50800" marR="50800" marT="50800" marB="50800" anchor="ctr" horzOverflow="overflow">
                    <a:lnB w="12700">
                      <a:solidFill>
                        <a:srgbClr val="5D5D5D"/>
                      </a:solidFill>
                      <a:miter lim="400000"/>
                    </a:lnB>
                  </a:tcPr>
                </a:tc>
                <a:tc>
                  <a:txBody>
                    <a:bodyPr/>
                    <a:lstStyle/>
                    <a:p>
                      <a:pPr defTabSz="914400">
                        <a:defRPr sz="1800"/>
                      </a:pPr>
                      <a:r>
                        <a:rPr sz="2900"/>
                        <a:t>niskonapięciowa czynność mieszana z przewagą fal theta, stanowiących ponad 50% zapisu</a:t>
                      </a:r>
                    </a:p>
                  </a:txBody>
                  <a:tcPr marL="50800" marR="50800" marT="50800" marB="50800" anchor="ctr" horzOverflow="overflow">
                    <a:lnB w="12700">
                      <a:solidFill>
                        <a:srgbClr val="5D5D5D"/>
                      </a:solidFill>
                      <a:miter lim="400000"/>
                    </a:lnB>
                  </a:tcPr>
                </a:tc>
                <a:tc>
                  <a:txBody>
                    <a:bodyPr/>
                    <a:lstStyle/>
                    <a:p>
                      <a:pPr defTabSz="914400">
                        <a:defRPr sz="1800"/>
                      </a:pPr>
                      <a:r>
                        <a:rPr sz="2900"/>
                        <a:t>niskonapięciowa czynność mieszana z przewagą fal theta, obecność charakterystycznych wrzecion snu i kompleksów K</a:t>
                      </a:r>
                    </a:p>
                  </a:txBody>
                  <a:tcPr marL="50800" marR="50800" marT="50800" marB="50800" anchor="ctr" horzOverflow="overflow">
                    <a:lnB w="12700">
                      <a:solidFill>
                        <a:srgbClr val="5D5D5D"/>
                      </a:solidFill>
                      <a:miter lim="400000"/>
                    </a:lnB>
                  </a:tcPr>
                </a:tc>
                <a:tc>
                  <a:txBody>
                    <a:bodyPr/>
                    <a:lstStyle/>
                    <a:p>
                      <a:pPr defTabSz="914400">
                        <a:defRPr sz="1800"/>
                      </a:pPr>
                      <a:r>
                        <a:rPr sz="2900"/>
                        <a:t>wysokonapięciowe wolne fale delta, stanowiące ponad 20% zapisy</a:t>
                      </a:r>
                    </a:p>
                  </a:txBody>
                  <a:tcPr marL="50800" marR="50800" marT="50800" marB="50800" anchor="ctr" horzOverflow="overflow">
                    <a:lnB w="12700">
                      <a:solidFill>
                        <a:srgbClr val="5D5D5D"/>
                      </a:solidFill>
                      <a:miter lim="400000"/>
                    </a:lnB>
                  </a:tcPr>
                </a:tc>
                <a:tc>
                  <a:txBody>
                    <a:bodyPr/>
                    <a:lstStyle/>
                    <a:p>
                      <a:pPr defTabSz="914400">
                        <a:defRPr sz="1800"/>
                      </a:pPr>
                      <a:r>
                        <a:rPr sz="2900"/>
                        <a:t>niskonapięciowa czynność mieszana z przewagą fal theta i beta, obecność charakterystycznych fal o kształcie zębów piły</a:t>
                      </a:r>
                    </a:p>
                  </a:txBody>
                  <a:tcPr marL="50800" marR="50800" marT="50800" marB="50800" anchor="ctr" horzOverflow="overflow">
                    <a:lnR w="12700">
                      <a:solidFill>
                        <a:srgbClr val="5D5D5D"/>
                      </a:solidFill>
                      <a:miter lim="400000"/>
                    </a:lnR>
                    <a:lnB w="12700">
                      <a:solidFill>
                        <a:srgbClr val="5D5D5D"/>
                      </a:solidFill>
                      <a:miter lim="400000"/>
                    </a:lnB>
                  </a:tcPr>
                </a:tc>
                <a:extLst>
                  <a:ext uri="{0D108BD9-81ED-4DB2-BD59-A6C34878D82A}">
                    <a16:rowId xmlns:a16="http://schemas.microsoft.com/office/drawing/2014/main" val="10003"/>
                  </a:ext>
                </a:extLst>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Rytm sen-czuwanie"/>
          <p:cNvSpPr txBox="1">
            <a:spLocks noGrp="1"/>
          </p:cNvSpPr>
          <p:nvPr>
            <p:ph type="title"/>
          </p:nvPr>
        </p:nvSpPr>
        <p:spPr>
          <a:prstGeom prst="rect">
            <a:avLst/>
          </a:prstGeom>
        </p:spPr>
        <p:txBody>
          <a:bodyPr/>
          <a:lstStyle/>
          <a:p>
            <a:r>
              <a:t>Rytm sen-czuwanie</a:t>
            </a:r>
          </a:p>
        </p:txBody>
      </p:sp>
      <p:pic>
        <p:nvPicPr>
          <p:cNvPr id="274" name="Obraz 1" descr="Obraz 1"/>
          <p:cNvPicPr>
            <a:picLocks noChangeAspect="1"/>
          </p:cNvPicPr>
          <p:nvPr/>
        </p:nvPicPr>
        <p:blipFill>
          <a:blip r:embed="rId2">
            <a:extLst/>
          </a:blip>
          <a:srcRect t="11867" b="54799"/>
          <a:stretch>
            <a:fillRect/>
          </a:stretch>
        </p:blipFill>
        <p:spPr>
          <a:xfrm>
            <a:off x="4848225" y="3204567"/>
            <a:ext cx="14687516" cy="7306909"/>
          </a:xfrm>
          <a:prstGeom prst="rect">
            <a:avLst/>
          </a:prstGeom>
          <a:ln w="12700">
            <a:miter lim="400000"/>
          </a:ln>
        </p:spPr>
      </p:pic>
      <p:sp>
        <p:nvSpPr>
          <p:cNvPr id="275" name="Prostokąt 2"/>
          <p:cNvSpPr txBox="1"/>
          <p:nvPr/>
        </p:nvSpPr>
        <p:spPr>
          <a:xfrm>
            <a:off x="462633" y="12101393"/>
            <a:ext cx="5025332" cy="447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latin typeface="Arial"/>
                <a:ea typeface="Arial"/>
                <a:cs typeface="Arial"/>
                <a:sym typeface="Arial"/>
              </a:defRPr>
            </a:lvl1pPr>
          </a:lstStyle>
          <a:p>
            <a:r>
              <a:t>https://stahlonline.cambridge.org/</a:t>
            </a:r>
          </a:p>
        </p:txBody>
      </p:sp>
      <p:sp>
        <p:nvSpPr>
          <p:cNvPr id="276" name="Klepsydra"/>
          <p:cNvSpPr/>
          <p:nvPr/>
        </p:nvSpPr>
        <p:spPr>
          <a:xfrm>
            <a:off x="1425003" y="5359282"/>
            <a:ext cx="3100592" cy="5199654"/>
          </a:xfrm>
          <a:custGeom>
            <a:avLst/>
            <a:gdLst/>
            <a:ahLst/>
            <a:cxnLst>
              <a:cxn ang="0">
                <a:pos x="wd2" y="hd2"/>
              </a:cxn>
              <a:cxn ang="5400000">
                <a:pos x="wd2" y="hd2"/>
              </a:cxn>
              <a:cxn ang="10800000">
                <a:pos x="wd2" y="hd2"/>
              </a:cxn>
              <a:cxn ang="16200000">
                <a:pos x="wd2" y="hd2"/>
              </a:cxn>
            </a:cxnLst>
            <a:rect l="0" t="0" r="r" b="b"/>
            <a:pathLst>
              <a:path w="21600" h="21600" extrusionOk="0">
                <a:moveTo>
                  <a:pt x="898" y="0"/>
                </a:moveTo>
                <a:cubicBezTo>
                  <a:pt x="404" y="0"/>
                  <a:pt x="0" y="242"/>
                  <a:pt x="0" y="537"/>
                </a:cubicBezTo>
                <a:lnTo>
                  <a:pt x="0" y="901"/>
                </a:lnTo>
                <a:cubicBezTo>
                  <a:pt x="0" y="1196"/>
                  <a:pt x="404" y="1438"/>
                  <a:pt x="898" y="1438"/>
                </a:cubicBezTo>
                <a:lnTo>
                  <a:pt x="20702" y="1438"/>
                </a:lnTo>
                <a:cubicBezTo>
                  <a:pt x="21196" y="1438"/>
                  <a:pt x="21600" y="1196"/>
                  <a:pt x="21600" y="901"/>
                </a:cubicBezTo>
                <a:lnTo>
                  <a:pt x="21600" y="537"/>
                </a:lnTo>
                <a:cubicBezTo>
                  <a:pt x="21600" y="242"/>
                  <a:pt x="21196" y="0"/>
                  <a:pt x="20702" y="0"/>
                </a:cubicBezTo>
                <a:lnTo>
                  <a:pt x="898" y="0"/>
                </a:lnTo>
                <a:close/>
                <a:moveTo>
                  <a:pt x="2670" y="2035"/>
                </a:moveTo>
                <a:cubicBezTo>
                  <a:pt x="2211" y="2035"/>
                  <a:pt x="1818" y="2231"/>
                  <a:pt x="1734" y="2499"/>
                </a:cubicBezTo>
                <a:cubicBezTo>
                  <a:pt x="1688" y="2648"/>
                  <a:pt x="678" y="6175"/>
                  <a:pt x="7600" y="10445"/>
                </a:cubicBezTo>
                <a:lnTo>
                  <a:pt x="7609" y="10452"/>
                </a:lnTo>
                <a:cubicBezTo>
                  <a:pt x="7626" y="10469"/>
                  <a:pt x="7637" y="10489"/>
                  <a:pt x="7652" y="10509"/>
                </a:cubicBezTo>
                <a:lnTo>
                  <a:pt x="7657" y="10516"/>
                </a:lnTo>
                <a:cubicBezTo>
                  <a:pt x="7692" y="10583"/>
                  <a:pt x="7734" y="10686"/>
                  <a:pt x="7739" y="10800"/>
                </a:cubicBezTo>
                <a:cubicBezTo>
                  <a:pt x="7733" y="10917"/>
                  <a:pt x="7692" y="11018"/>
                  <a:pt x="7657" y="11084"/>
                </a:cubicBezTo>
                <a:lnTo>
                  <a:pt x="7654" y="11089"/>
                </a:lnTo>
                <a:cubicBezTo>
                  <a:pt x="7640" y="11110"/>
                  <a:pt x="7626" y="11130"/>
                  <a:pt x="7609" y="11148"/>
                </a:cubicBezTo>
                <a:lnTo>
                  <a:pt x="7603" y="11153"/>
                </a:lnTo>
                <a:cubicBezTo>
                  <a:pt x="678" y="15424"/>
                  <a:pt x="1688" y="18954"/>
                  <a:pt x="1734" y="19102"/>
                </a:cubicBezTo>
                <a:cubicBezTo>
                  <a:pt x="1818" y="19371"/>
                  <a:pt x="2211" y="19565"/>
                  <a:pt x="2670" y="19565"/>
                </a:cubicBezTo>
                <a:lnTo>
                  <a:pt x="18930" y="19565"/>
                </a:lnTo>
                <a:cubicBezTo>
                  <a:pt x="19389" y="19565"/>
                  <a:pt x="19782" y="19371"/>
                  <a:pt x="19866" y="19102"/>
                </a:cubicBezTo>
                <a:cubicBezTo>
                  <a:pt x="19912" y="18954"/>
                  <a:pt x="20920" y="15426"/>
                  <a:pt x="13997" y="11155"/>
                </a:cubicBezTo>
                <a:lnTo>
                  <a:pt x="13991" y="11148"/>
                </a:lnTo>
                <a:cubicBezTo>
                  <a:pt x="13974" y="11131"/>
                  <a:pt x="13962" y="11113"/>
                  <a:pt x="13948" y="11092"/>
                </a:cubicBezTo>
                <a:lnTo>
                  <a:pt x="13943" y="11084"/>
                </a:lnTo>
                <a:cubicBezTo>
                  <a:pt x="13908" y="11018"/>
                  <a:pt x="13866" y="10915"/>
                  <a:pt x="13861" y="10802"/>
                </a:cubicBezTo>
                <a:cubicBezTo>
                  <a:pt x="13866" y="10684"/>
                  <a:pt x="13908" y="10584"/>
                  <a:pt x="13943" y="10518"/>
                </a:cubicBezTo>
                <a:lnTo>
                  <a:pt x="13946" y="10511"/>
                </a:lnTo>
                <a:cubicBezTo>
                  <a:pt x="13960" y="10490"/>
                  <a:pt x="13974" y="10470"/>
                  <a:pt x="13991" y="10452"/>
                </a:cubicBezTo>
                <a:lnTo>
                  <a:pt x="13997" y="10447"/>
                </a:lnTo>
                <a:cubicBezTo>
                  <a:pt x="20922" y="6176"/>
                  <a:pt x="19912" y="2648"/>
                  <a:pt x="19866" y="2499"/>
                </a:cubicBezTo>
                <a:cubicBezTo>
                  <a:pt x="19782" y="2231"/>
                  <a:pt x="19389" y="2035"/>
                  <a:pt x="18930" y="2035"/>
                </a:cubicBezTo>
                <a:lnTo>
                  <a:pt x="2670" y="2035"/>
                </a:lnTo>
                <a:close/>
                <a:moveTo>
                  <a:pt x="3562" y="3170"/>
                </a:moveTo>
                <a:lnTo>
                  <a:pt x="18038" y="3170"/>
                </a:lnTo>
                <a:cubicBezTo>
                  <a:pt x="18033" y="3525"/>
                  <a:pt x="17958" y="4064"/>
                  <a:pt x="17658" y="4738"/>
                </a:cubicBezTo>
                <a:cubicBezTo>
                  <a:pt x="17139" y="5903"/>
                  <a:pt x="15820" y="7716"/>
                  <a:pt x="12489" y="9742"/>
                </a:cubicBezTo>
                <a:cubicBezTo>
                  <a:pt x="12423" y="9782"/>
                  <a:pt x="12368" y="9829"/>
                  <a:pt x="12325" y="9879"/>
                </a:cubicBezTo>
                <a:cubicBezTo>
                  <a:pt x="12317" y="9888"/>
                  <a:pt x="12253" y="9965"/>
                  <a:pt x="12180" y="10087"/>
                </a:cubicBezTo>
                <a:cubicBezTo>
                  <a:pt x="12034" y="10297"/>
                  <a:pt x="11957" y="10524"/>
                  <a:pt x="11956" y="10759"/>
                </a:cubicBezTo>
                <a:cubicBezTo>
                  <a:pt x="11956" y="10768"/>
                  <a:pt x="11956" y="10776"/>
                  <a:pt x="11956" y="10785"/>
                </a:cubicBezTo>
                <a:lnTo>
                  <a:pt x="11956" y="10815"/>
                </a:lnTo>
                <a:cubicBezTo>
                  <a:pt x="11956" y="10824"/>
                  <a:pt x="11956" y="10832"/>
                  <a:pt x="11956" y="10837"/>
                </a:cubicBezTo>
                <a:cubicBezTo>
                  <a:pt x="11957" y="11075"/>
                  <a:pt x="12034" y="11303"/>
                  <a:pt x="12177" y="11510"/>
                </a:cubicBezTo>
                <a:cubicBezTo>
                  <a:pt x="12252" y="11635"/>
                  <a:pt x="12317" y="11714"/>
                  <a:pt x="12325" y="11723"/>
                </a:cubicBezTo>
                <a:cubicBezTo>
                  <a:pt x="12368" y="11772"/>
                  <a:pt x="12423" y="11817"/>
                  <a:pt x="12489" y="11858"/>
                </a:cubicBezTo>
                <a:cubicBezTo>
                  <a:pt x="15820" y="13884"/>
                  <a:pt x="17139" y="15699"/>
                  <a:pt x="17658" y="16863"/>
                </a:cubicBezTo>
                <a:cubicBezTo>
                  <a:pt x="17959" y="17538"/>
                  <a:pt x="18033" y="18076"/>
                  <a:pt x="18038" y="18430"/>
                </a:cubicBezTo>
                <a:lnTo>
                  <a:pt x="3562" y="18430"/>
                </a:lnTo>
                <a:cubicBezTo>
                  <a:pt x="3567" y="18075"/>
                  <a:pt x="3642" y="17536"/>
                  <a:pt x="3942" y="16862"/>
                </a:cubicBezTo>
                <a:cubicBezTo>
                  <a:pt x="4461" y="15697"/>
                  <a:pt x="5780" y="13884"/>
                  <a:pt x="9111" y="11858"/>
                </a:cubicBezTo>
                <a:cubicBezTo>
                  <a:pt x="9177" y="11817"/>
                  <a:pt x="9232" y="11771"/>
                  <a:pt x="9275" y="11721"/>
                </a:cubicBezTo>
                <a:cubicBezTo>
                  <a:pt x="9283" y="11713"/>
                  <a:pt x="9348" y="11635"/>
                  <a:pt x="9420" y="11513"/>
                </a:cubicBezTo>
                <a:cubicBezTo>
                  <a:pt x="9566" y="11303"/>
                  <a:pt x="9643" y="11076"/>
                  <a:pt x="9644" y="10841"/>
                </a:cubicBezTo>
                <a:cubicBezTo>
                  <a:pt x="9644" y="10832"/>
                  <a:pt x="9644" y="10824"/>
                  <a:pt x="9644" y="10815"/>
                </a:cubicBezTo>
                <a:lnTo>
                  <a:pt x="9644" y="10785"/>
                </a:lnTo>
                <a:cubicBezTo>
                  <a:pt x="9644" y="10776"/>
                  <a:pt x="9644" y="10768"/>
                  <a:pt x="9644" y="10763"/>
                </a:cubicBezTo>
                <a:cubicBezTo>
                  <a:pt x="9643" y="10525"/>
                  <a:pt x="9566" y="10297"/>
                  <a:pt x="9423" y="10090"/>
                </a:cubicBezTo>
                <a:cubicBezTo>
                  <a:pt x="9348" y="9964"/>
                  <a:pt x="9283" y="9888"/>
                  <a:pt x="9275" y="9879"/>
                </a:cubicBezTo>
                <a:cubicBezTo>
                  <a:pt x="9232" y="9829"/>
                  <a:pt x="9177" y="9783"/>
                  <a:pt x="9111" y="9742"/>
                </a:cubicBezTo>
                <a:cubicBezTo>
                  <a:pt x="5780" y="7716"/>
                  <a:pt x="4461" y="5903"/>
                  <a:pt x="3942" y="4738"/>
                </a:cubicBezTo>
                <a:cubicBezTo>
                  <a:pt x="3641" y="4064"/>
                  <a:pt x="3567" y="3525"/>
                  <a:pt x="3562" y="3170"/>
                </a:cubicBezTo>
                <a:close/>
                <a:moveTo>
                  <a:pt x="10800" y="12519"/>
                </a:moveTo>
                <a:cubicBezTo>
                  <a:pt x="10624" y="12512"/>
                  <a:pt x="10439" y="12534"/>
                  <a:pt x="10293" y="12618"/>
                </a:cubicBezTo>
                <a:lnTo>
                  <a:pt x="10296" y="12620"/>
                </a:lnTo>
                <a:cubicBezTo>
                  <a:pt x="4812" y="15292"/>
                  <a:pt x="5628" y="17483"/>
                  <a:pt x="5665" y="17575"/>
                </a:cubicBezTo>
                <a:lnTo>
                  <a:pt x="5707" y="17678"/>
                </a:lnTo>
                <a:lnTo>
                  <a:pt x="15892" y="17678"/>
                </a:lnTo>
                <a:lnTo>
                  <a:pt x="15935" y="17575"/>
                </a:lnTo>
                <a:cubicBezTo>
                  <a:pt x="15972" y="17483"/>
                  <a:pt x="16788" y="15292"/>
                  <a:pt x="11304" y="12620"/>
                </a:cubicBezTo>
                <a:lnTo>
                  <a:pt x="11307" y="12618"/>
                </a:lnTo>
                <a:cubicBezTo>
                  <a:pt x="11161" y="12534"/>
                  <a:pt x="10976" y="12512"/>
                  <a:pt x="10800" y="12519"/>
                </a:cubicBezTo>
                <a:close/>
                <a:moveTo>
                  <a:pt x="898" y="20164"/>
                </a:moveTo>
                <a:cubicBezTo>
                  <a:pt x="404" y="20164"/>
                  <a:pt x="0" y="20404"/>
                  <a:pt x="0" y="20699"/>
                </a:cubicBezTo>
                <a:lnTo>
                  <a:pt x="0" y="21064"/>
                </a:lnTo>
                <a:cubicBezTo>
                  <a:pt x="0" y="21359"/>
                  <a:pt x="404" y="21600"/>
                  <a:pt x="898" y="21600"/>
                </a:cubicBezTo>
                <a:lnTo>
                  <a:pt x="20702" y="21600"/>
                </a:lnTo>
                <a:cubicBezTo>
                  <a:pt x="21196" y="21600"/>
                  <a:pt x="21600" y="21359"/>
                  <a:pt x="21600" y="21064"/>
                </a:cubicBezTo>
                <a:lnTo>
                  <a:pt x="21600" y="20699"/>
                </a:lnTo>
                <a:cubicBezTo>
                  <a:pt x="21600" y="20404"/>
                  <a:pt x="21196" y="20164"/>
                  <a:pt x="20702" y="20164"/>
                </a:cubicBezTo>
                <a:lnTo>
                  <a:pt x="898" y="20164"/>
                </a:lnTo>
                <a:close/>
              </a:path>
            </a:pathLst>
          </a:custGeom>
          <a:solidFill>
            <a:srgbClr val="2B3372"/>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77" name="Zegar"/>
          <p:cNvSpPr/>
          <p:nvPr/>
        </p:nvSpPr>
        <p:spPr>
          <a:xfrm>
            <a:off x="19858404" y="3755151"/>
            <a:ext cx="4139208" cy="413920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7"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39"/>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39"/>
                </a:cubicBezTo>
                <a:close/>
                <a:moveTo>
                  <a:pt x="14696" y="17239"/>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39"/>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C06E48"/>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78" name="ile?"/>
          <p:cNvSpPr txBox="1"/>
          <p:nvPr/>
        </p:nvSpPr>
        <p:spPr>
          <a:xfrm>
            <a:off x="2067909" y="3157064"/>
            <a:ext cx="1814780" cy="1366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400" b="0">
                <a:solidFill>
                  <a:srgbClr val="2B3372"/>
                </a:solidFill>
                <a:latin typeface="+mn-lt"/>
                <a:ea typeface="+mn-ea"/>
                <a:cs typeface="+mn-cs"/>
                <a:sym typeface="Helvetica Neue Medium"/>
              </a:defRPr>
            </a:lvl1pPr>
          </a:lstStyle>
          <a:p>
            <a:r>
              <a:t>ile?</a:t>
            </a:r>
          </a:p>
        </p:txBody>
      </p:sp>
      <p:sp>
        <p:nvSpPr>
          <p:cNvPr id="279" name="kiedy?"/>
          <p:cNvSpPr txBox="1"/>
          <p:nvPr/>
        </p:nvSpPr>
        <p:spPr>
          <a:xfrm>
            <a:off x="20259990" y="8594793"/>
            <a:ext cx="3336037" cy="13660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400" b="0">
                <a:solidFill>
                  <a:srgbClr val="C06E48"/>
                </a:solidFill>
                <a:latin typeface="+mn-lt"/>
                <a:ea typeface="+mn-ea"/>
                <a:cs typeface="+mn-cs"/>
                <a:sym typeface="Helvetica Neue Medium"/>
              </a:defRPr>
            </a:lvl1pPr>
          </a:lstStyle>
          <a:p>
            <a:r>
              <a:t>kiedy?</a:t>
            </a:r>
          </a:p>
        </p:txBody>
      </p:sp>
      <p:sp>
        <p:nvSpPr>
          <p:cNvPr id="280" name="proces homeostatyczny (presja snu)"/>
          <p:cNvSpPr txBox="1"/>
          <p:nvPr/>
        </p:nvSpPr>
        <p:spPr>
          <a:xfrm>
            <a:off x="5365583" y="5793597"/>
            <a:ext cx="2401870" cy="119796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sz="2400" b="0">
                <a:solidFill>
                  <a:srgbClr val="31397A"/>
                </a:solidFill>
              </a:defRPr>
            </a:lvl1pPr>
          </a:lstStyle>
          <a:p>
            <a:r>
              <a:t>proces homeostatyczny (presja snu)</a:t>
            </a:r>
          </a:p>
        </p:txBody>
      </p:sp>
      <p:sp>
        <p:nvSpPr>
          <p:cNvPr id="281" name="system pomiaru czasu dobowego (presja czuwania)"/>
          <p:cNvSpPr txBox="1"/>
          <p:nvPr/>
        </p:nvSpPr>
        <p:spPr>
          <a:xfrm>
            <a:off x="5365583" y="7412088"/>
            <a:ext cx="2739265" cy="119796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spcBef>
                <a:spcPts val="5900"/>
              </a:spcBef>
              <a:defRPr sz="2400" b="0">
                <a:solidFill>
                  <a:srgbClr val="C06E48"/>
                </a:solidFill>
              </a:defRPr>
            </a:pPr>
            <a:r>
              <a:t>system pomiaru</a:t>
            </a:r>
            <a:br/>
            <a:r>
              <a:t>czasu dobowego</a:t>
            </a:r>
            <a:br/>
            <a:r>
              <a:t>(presja czuwania)</a:t>
            </a:r>
          </a:p>
        </p:txBody>
      </p:sp>
      <p:sp>
        <p:nvSpPr>
          <p:cNvPr id="282" name="Deprywację snu trzeba odespać -&gt; sen to mechanizm homeostatyczny"/>
          <p:cNvSpPr txBox="1"/>
          <p:nvPr/>
        </p:nvSpPr>
        <p:spPr>
          <a:xfrm>
            <a:off x="2674168" y="11074442"/>
            <a:ext cx="19436183" cy="808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90000"/>
              </a:lnSpc>
              <a:spcBef>
                <a:spcPts val="5900"/>
              </a:spcBef>
              <a:defRPr sz="4800" b="0"/>
            </a:lvl1pPr>
          </a:lstStyle>
          <a:p>
            <a:r>
              <a:t>Deprywację snu trzeba odespać -&gt; sen to mechanizm homeostatyczny</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Tytuł 1"/>
          <p:cNvSpPr txBox="1">
            <a:spLocks noGrp="1"/>
          </p:cNvSpPr>
          <p:nvPr>
            <p:ph type="title"/>
          </p:nvPr>
        </p:nvSpPr>
        <p:spPr>
          <a:prstGeom prst="rect">
            <a:avLst/>
          </a:prstGeom>
        </p:spPr>
        <p:txBody>
          <a:bodyPr/>
          <a:lstStyle>
            <a:lvl1pPr defTabSz="775969">
              <a:defRPr sz="10528"/>
            </a:lvl1pPr>
          </a:lstStyle>
          <a:p>
            <a:r>
              <a:t>Lepiej spać za dużo czy za mało?</a:t>
            </a:r>
          </a:p>
        </p:txBody>
      </p:sp>
      <p:sp>
        <p:nvSpPr>
          <p:cNvPr id="285" name="Prostokąt 4"/>
          <p:cNvSpPr txBox="1"/>
          <p:nvPr/>
        </p:nvSpPr>
        <p:spPr>
          <a:xfrm>
            <a:off x="906572" y="13115033"/>
            <a:ext cx="7142263" cy="447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latin typeface="Arial"/>
                <a:ea typeface="Arial"/>
                <a:cs typeface="Arial"/>
                <a:sym typeface="Arial"/>
              </a:defRPr>
            </a:lvl1pPr>
          </a:lstStyle>
          <a:p>
            <a:r>
              <a:t>na podstawie: https://stahlonline.cambridge.org/</a:t>
            </a:r>
          </a:p>
        </p:txBody>
      </p:sp>
      <p:sp>
        <p:nvSpPr>
          <p:cNvPr id="286" name="Linia"/>
          <p:cNvSpPr/>
          <p:nvPr/>
        </p:nvSpPr>
        <p:spPr>
          <a:xfrm>
            <a:off x="5180804" y="11399529"/>
            <a:ext cx="14022393" cy="1"/>
          </a:xfrm>
          <a:prstGeom prst="line">
            <a:avLst/>
          </a:prstGeom>
          <a:ln w="76200">
            <a:solidFill>
              <a:srgbClr val="000000"/>
            </a:solidFill>
            <a:miter lim="400000"/>
            <a:tailEnd type="triangle"/>
          </a:ln>
        </p:spPr>
        <p:txBody>
          <a:bodyPr lIns="50800" tIns="50800" rIns="50800" bIns="50800" anchor="ctr"/>
          <a:lstStyle/>
          <a:p>
            <a:endParaRPr/>
          </a:p>
        </p:txBody>
      </p:sp>
      <p:sp>
        <p:nvSpPr>
          <p:cNvPr id="287" name="Linia"/>
          <p:cNvSpPr/>
          <p:nvPr/>
        </p:nvSpPr>
        <p:spPr>
          <a:xfrm flipV="1">
            <a:off x="5201881" y="2951378"/>
            <a:ext cx="170373" cy="8458146"/>
          </a:xfrm>
          <a:prstGeom prst="line">
            <a:avLst/>
          </a:prstGeom>
          <a:ln w="76200">
            <a:solidFill>
              <a:srgbClr val="000000"/>
            </a:solidFill>
            <a:miter lim="400000"/>
            <a:tailEnd type="triangle"/>
          </a:ln>
        </p:spPr>
        <p:txBody>
          <a:bodyPr lIns="50800" tIns="50800" rIns="50800" bIns="50800" anchor="ctr"/>
          <a:lstStyle/>
          <a:p>
            <a:endParaRPr/>
          </a:p>
        </p:txBody>
      </p:sp>
      <p:sp>
        <p:nvSpPr>
          <p:cNvPr id="288" name="czas trwania snu (godzin/noc)"/>
          <p:cNvSpPr txBox="1"/>
          <p:nvPr/>
        </p:nvSpPr>
        <p:spPr>
          <a:xfrm>
            <a:off x="9886776" y="12222148"/>
            <a:ext cx="5172076" cy="548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0"/>
            </a:lvl1pPr>
          </a:lstStyle>
          <a:p>
            <a:r>
              <a:t>czas trwania snu (godzin/noc)</a:t>
            </a:r>
          </a:p>
        </p:txBody>
      </p:sp>
      <p:sp>
        <p:nvSpPr>
          <p:cNvPr id="289" name="4               5               6               7               8               9               10               11"/>
          <p:cNvSpPr txBox="1"/>
          <p:nvPr/>
        </p:nvSpPr>
        <p:spPr>
          <a:xfrm>
            <a:off x="5514974" y="11612973"/>
            <a:ext cx="13354051" cy="548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0"/>
            </a:lvl1pPr>
          </a:lstStyle>
          <a:p>
            <a:r>
              <a:t>4               5               6               7               8               9               10               11</a:t>
            </a:r>
          </a:p>
        </p:txBody>
      </p:sp>
      <p:sp>
        <p:nvSpPr>
          <p:cNvPr id="290" name="Względne ryzyko:…"/>
          <p:cNvSpPr txBox="1"/>
          <p:nvPr/>
        </p:nvSpPr>
        <p:spPr>
          <a:xfrm>
            <a:off x="34931" y="2881579"/>
            <a:ext cx="5078574" cy="42057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defRPr b="0"/>
            </a:pPr>
            <a:r>
              <a:t>Względne ryzyko:</a:t>
            </a:r>
          </a:p>
          <a:p>
            <a:pPr algn="r">
              <a:defRPr b="0"/>
            </a:pPr>
            <a:r>
              <a:t>cukrzycy</a:t>
            </a:r>
          </a:p>
          <a:p>
            <a:pPr algn="r">
              <a:defRPr b="0"/>
            </a:pPr>
            <a:r>
              <a:t>nadciśnienia tętniczego</a:t>
            </a:r>
          </a:p>
          <a:p>
            <a:pPr algn="r">
              <a:defRPr b="0"/>
            </a:pPr>
            <a:r>
              <a:t>chorób układu sercowo-naczyniowego</a:t>
            </a:r>
          </a:p>
          <a:p>
            <a:pPr algn="r">
              <a:defRPr b="0"/>
            </a:pPr>
            <a:r>
              <a:t>zaburzeń nastroju</a:t>
            </a:r>
          </a:p>
          <a:p>
            <a:pPr algn="r">
              <a:defRPr b="0"/>
            </a:pPr>
            <a:r>
              <a:t>zaburzeń lękowych</a:t>
            </a:r>
          </a:p>
          <a:p>
            <a:pPr algn="r">
              <a:defRPr b="0"/>
            </a:pPr>
            <a:r>
              <a:t>śmiertelności (niezależnie od przyczyny)</a:t>
            </a:r>
          </a:p>
        </p:txBody>
      </p:sp>
      <p:sp>
        <p:nvSpPr>
          <p:cNvPr id="292" name="Linia łącząca"/>
          <p:cNvSpPr/>
          <p:nvPr/>
        </p:nvSpPr>
        <p:spPr>
          <a:xfrm>
            <a:off x="5922614" y="3994471"/>
            <a:ext cx="12897945" cy="6238091"/>
          </a:xfrm>
          <a:custGeom>
            <a:avLst/>
            <a:gdLst/>
            <a:ahLst/>
            <a:cxnLst>
              <a:cxn ang="0">
                <a:pos x="wd2" y="hd2"/>
              </a:cxn>
              <a:cxn ang="5400000">
                <a:pos x="wd2" y="hd2"/>
              </a:cxn>
              <a:cxn ang="10800000">
                <a:pos x="wd2" y="hd2"/>
              </a:cxn>
              <a:cxn ang="16200000">
                <a:pos x="wd2" y="hd2"/>
              </a:cxn>
            </a:cxnLst>
            <a:rect l="0" t="0" r="r" b="b"/>
            <a:pathLst>
              <a:path w="21600" h="16205" extrusionOk="0">
                <a:moveTo>
                  <a:pt x="0" y="1156"/>
                </a:moveTo>
                <a:cubicBezTo>
                  <a:pt x="6915" y="21600"/>
                  <a:pt x="14115" y="21215"/>
                  <a:pt x="21600" y="0"/>
                </a:cubicBezTo>
              </a:path>
            </a:pathLst>
          </a:custGeom>
          <a:ln w="381000">
            <a:solidFill>
              <a:schemeClr val="accent5">
                <a:lumOff val="-29866"/>
              </a:schemeClr>
            </a:solidFill>
            <a:miter lim="400000"/>
            <a:headEnd type="triangle"/>
            <a:tailEnd type="triangle"/>
          </a:ln>
        </p:spPr>
        <p:txBody>
          <a:bodyPr/>
          <a:lstStyle/>
          <a:p>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 name="Picture 1" descr="Picture 1"/>
          <p:cNvPicPr>
            <a:picLocks noChangeAspect="1"/>
          </p:cNvPicPr>
          <p:nvPr/>
        </p:nvPicPr>
        <p:blipFill>
          <a:blip r:embed="rId2">
            <a:extLst/>
          </a:blip>
          <a:stretch>
            <a:fillRect/>
          </a:stretch>
        </p:blipFill>
        <p:spPr>
          <a:xfrm>
            <a:off x="1127705" y="1064913"/>
            <a:ext cx="14001751" cy="10325101"/>
          </a:xfrm>
          <a:prstGeom prst="rect">
            <a:avLst/>
          </a:prstGeom>
          <a:ln w="12700">
            <a:miter lim="400000"/>
          </a:ln>
        </p:spPr>
      </p:pic>
      <p:sp>
        <p:nvSpPr>
          <p:cNvPr id="295" name="Prostokąt 5"/>
          <p:cNvSpPr txBox="1"/>
          <p:nvPr/>
        </p:nvSpPr>
        <p:spPr>
          <a:xfrm>
            <a:off x="243129" y="12672494"/>
            <a:ext cx="23897741" cy="9027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2800" b="0">
                <a:latin typeface="Arial"/>
                <a:ea typeface="Arial"/>
                <a:cs typeface="Arial"/>
                <a:sym typeface="Arial"/>
              </a:defRPr>
            </a:pPr>
            <a:r>
              <a:t>Albrecht, U. (2011). The circadian clock, reward, and memory. </a:t>
            </a:r>
            <a:r>
              <a:rPr i="1"/>
              <a:t>Frontiers in Molecular Neuroscience</a:t>
            </a:r>
            <a:r>
              <a:t>, </a:t>
            </a:r>
            <a:r>
              <a:rPr i="1"/>
              <a:t>4</a:t>
            </a:r>
            <a:r>
              <a:t>(November), 41. https://doi.org/10.3389/fnmol.2011.00041</a:t>
            </a:r>
          </a:p>
        </p:txBody>
      </p:sp>
      <p:sp>
        <p:nvSpPr>
          <p:cNvPr id="296" name="Rozstrojenie zegara biologicznego to przewlekły stres!…"/>
          <p:cNvSpPr txBox="1"/>
          <p:nvPr/>
        </p:nvSpPr>
        <p:spPr>
          <a:xfrm>
            <a:off x="15772634" y="1173803"/>
            <a:ext cx="7623943" cy="10107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100">
                <a:solidFill>
                  <a:schemeClr val="accent5">
                    <a:lumOff val="-29866"/>
                  </a:schemeClr>
                </a:solidFill>
              </a:defRPr>
            </a:pPr>
            <a:r>
              <a:t>Rozstrojenie zegara biologicznego to przewlekły stres!</a:t>
            </a:r>
          </a:p>
          <a:p>
            <a:pPr>
              <a:defRPr sz="4100">
                <a:solidFill>
                  <a:schemeClr val="accent5">
                    <a:lumOff val="-29866"/>
                  </a:schemeClr>
                </a:solidFill>
              </a:defRPr>
            </a:pPr>
            <a:endParaRPr/>
          </a:p>
          <a:p>
            <a:pPr>
              <a:defRPr sz="4100">
                <a:solidFill>
                  <a:schemeClr val="accent5">
                    <a:lumOff val="-29866"/>
                  </a:schemeClr>
                </a:solidFill>
              </a:defRPr>
            </a:pPr>
            <a:r>
              <a:t>Podwyższone ryzyko:</a:t>
            </a:r>
          </a:p>
          <a:p>
            <a:pPr marL="396874" indent="-396874">
              <a:buSzPct val="125000"/>
              <a:buChar char="-"/>
              <a:defRPr sz="4100" b="0">
                <a:solidFill>
                  <a:schemeClr val="accent5">
                    <a:lumOff val="-29866"/>
                  </a:schemeClr>
                </a:solidFill>
              </a:defRPr>
            </a:pPr>
            <a:r>
              <a:t>bezsenności</a:t>
            </a:r>
          </a:p>
          <a:p>
            <a:pPr marL="396874" indent="-396874">
              <a:buSzPct val="125000"/>
              <a:buChar char="-"/>
              <a:defRPr sz="4100" b="0">
                <a:solidFill>
                  <a:schemeClr val="accent5">
                    <a:lumOff val="-29866"/>
                  </a:schemeClr>
                </a:solidFill>
              </a:defRPr>
            </a:pPr>
            <a:r>
              <a:t>zaburzeń depresyjnych</a:t>
            </a:r>
          </a:p>
          <a:p>
            <a:pPr marL="396874" indent="-396874">
              <a:buSzPct val="125000"/>
              <a:buChar char="-"/>
              <a:defRPr sz="4100" b="0">
                <a:solidFill>
                  <a:schemeClr val="accent5">
                    <a:lumOff val="-29866"/>
                  </a:schemeClr>
                </a:solidFill>
              </a:defRPr>
            </a:pPr>
            <a:r>
              <a:t>zaburzeń lękowych</a:t>
            </a:r>
          </a:p>
          <a:p>
            <a:pPr marL="396874" indent="-396874">
              <a:buSzPct val="125000"/>
              <a:buChar char="-"/>
              <a:defRPr sz="4100" b="0">
                <a:solidFill>
                  <a:schemeClr val="accent5">
                    <a:lumOff val="-29866"/>
                  </a:schemeClr>
                </a:solidFill>
              </a:defRPr>
            </a:pPr>
            <a:r>
              <a:t>zachowań samobójczych</a:t>
            </a:r>
          </a:p>
          <a:p>
            <a:pPr marL="396874" indent="-396874">
              <a:buSzPct val="125000"/>
              <a:buChar char="-"/>
              <a:defRPr sz="4100" b="0">
                <a:solidFill>
                  <a:schemeClr val="accent5">
                    <a:lumOff val="-29866"/>
                  </a:schemeClr>
                </a:solidFill>
              </a:defRPr>
            </a:pPr>
            <a:r>
              <a:t>problemowego używania substancji psychoaktywnych i leków</a:t>
            </a:r>
          </a:p>
          <a:p>
            <a:pPr marL="396874" indent="-396874">
              <a:buSzPct val="125000"/>
              <a:buChar char="-"/>
              <a:defRPr sz="4100" b="0">
                <a:solidFill>
                  <a:schemeClr val="accent5">
                    <a:lumOff val="-29866"/>
                  </a:schemeClr>
                </a:solidFill>
              </a:defRPr>
            </a:pPr>
            <a:r>
              <a:t>cukrzycy</a:t>
            </a:r>
          </a:p>
          <a:p>
            <a:pPr marL="396874" indent="-396874">
              <a:buSzPct val="125000"/>
              <a:buChar char="-"/>
              <a:defRPr sz="4100" b="0">
                <a:solidFill>
                  <a:schemeClr val="accent5">
                    <a:lumOff val="-29866"/>
                  </a:schemeClr>
                </a:solidFill>
              </a:defRPr>
            </a:pPr>
            <a:r>
              <a:t>otyłości</a:t>
            </a:r>
          </a:p>
          <a:p>
            <a:pPr marL="396874" indent="-396874">
              <a:buSzPct val="125000"/>
              <a:buChar char="-"/>
              <a:defRPr sz="4100" b="0">
                <a:solidFill>
                  <a:schemeClr val="accent5">
                    <a:lumOff val="-29866"/>
                  </a:schemeClr>
                </a:solidFill>
              </a:defRPr>
            </a:pPr>
            <a:r>
              <a:t>chorób sercowo-naczyniowych</a:t>
            </a:r>
          </a:p>
        </p:txBody>
      </p:sp>
      <p:sp>
        <p:nvSpPr>
          <p:cNvPr id="297" name="artificial light"/>
          <p:cNvSpPr txBox="1"/>
          <p:nvPr/>
        </p:nvSpPr>
        <p:spPr>
          <a:xfrm>
            <a:off x="6110330" y="1398432"/>
            <a:ext cx="3521763" cy="7216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spcBef>
                <a:spcPts val="5900"/>
              </a:spcBef>
              <a:defRPr sz="4200" b="0"/>
            </a:lvl1pPr>
          </a:lstStyle>
          <a:p>
            <a:r>
              <a:t>artificial light</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Tytuł 1"/>
          <p:cNvSpPr txBox="1">
            <a:spLocks noGrp="1"/>
          </p:cNvSpPr>
          <p:nvPr>
            <p:ph type="title"/>
          </p:nvPr>
        </p:nvSpPr>
        <p:spPr>
          <a:prstGeom prst="rect">
            <a:avLst/>
          </a:prstGeom>
        </p:spPr>
        <p:txBody>
          <a:bodyPr/>
          <a:lstStyle>
            <a:lvl1pPr defTabSz="742950">
              <a:defRPr sz="10080">
                <a:latin typeface="Helvetica"/>
                <a:ea typeface="Helvetica"/>
                <a:cs typeface="Helvetica"/>
                <a:sym typeface="Helvetica"/>
              </a:defRPr>
            </a:lvl1pPr>
          </a:lstStyle>
          <a:p>
            <a:r>
              <a:t>Endogenność rytmu okołodobowego</a:t>
            </a:r>
          </a:p>
        </p:txBody>
      </p:sp>
      <p:sp>
        <p:nvSpPr>
          <p:cNvPr id="300" name="Symbol zastępczy zawartości 2"/>
          <p:cNvSpPr txBox="1">
            <a:spLocks noGrp="1"/>
          </p:cNvSpPr>
          <p:nvPr>
            <p:ph type="body" idx="1"/>
          </p:nvPr>
        </p:nvSpPr>
        <p:spPr>
          <a:prstGeom prst="rect">
            <a:avLst/>
          </a:prstGeom>
        </p:spPr>
        <p:txBody>
          <a:bodyPr/>
          <a:lstStyle/>
          <a:p>
            <a:pPr marL="644651" indent="-644651" defTabSz="775969">
              <a:spcBef>
                <a:spcPts val="5500"/>
              </a:spcBef>
              <a:buSzTx/>
              <a:buNone/>
              <a:defRPr sz="5264">
                <a:latin typeface="Helvetica"/>
                <a:ea typeface="Helvetica"/>
                <a:cs typeface="Helvetica"/>
                <a:sym typeface="Helvetica"/>
              </a:defRPr>
            </a:pPr>
            <a:r>
              <a:t>Pierwsze eksperymenty</a:t>
            </a:r>
          </a:p>
          <a:p>
            <a:pPr marL="1134110" lvl="1" indent="-537209" defTabSz="775969">
              <a:spcBef>
                <a:spcPts val="5500"/>
              </a:spcBef>
              <a:defRPr sz="4512">
                <a:latin typeface="Helvetica"/>
                <a:ea typeface="Helvetica"/>
                <a:cs typeface="Helvetica"/>
                <a:sym typeface="Helvetica"/>
              </a:defRPr>
            </a:pPr>
            <a:r>
              <a:t>Michel Siffre</a:t>
            </a:r>
          </a:p>
          <a:p>
            <a:pPr marL="1134110" lvl="1" indent="-537209" defTabSz="775969">
              <a:spcBef>
                <a:spcPts val="5500"/>
              </a:spcBef>
              <a:defRPr sz="4512">
                <a:latin typeface="Helvetica"/>
                <a:ea typeface="Helvetica"/>
                <a:cs typeface="Helvetica"/>
                <a:sym typeface="Helvetica"/>
              </a:defRPr>
            </a:pPr>
            <a:r>
              <a:t>Podziemna jaskinia</a:t>
            </a:r>
            <a:endParaRPr sz="3008"/>
          </a:p>
          <a:p>
            <a:pPr marL="1134110" lvl="1" indent="-537209" defTabSz="775969">
              <a:spcBef>
                <a:spcPts val="5500"/>
              </a:spcBef>
              <a:defRPr sz="4512">
                <a:latin typeface="Helvetica"/>
                <a:ea typeface="Helvetica"/>
                <a:cs typeface="Helvetica"/>
                <a:sym typeface="Helvetica"/>
              </a:defRPr>
            </a:pPr>
            <a:r>
              <a:t>Brak dostępu światła słonecznego</a:t>
            </a:r>
            <a:endParaRPr sz="3008"/>
          </a:p>
          <a:p>
            <a:pPr marL="1134110" lvl="1" indent="-537209" defTabSz="775969">
              <a:spcBef>
                <a:spcPts val="5500"/>
              </a:spcBef>
              <a:defRPr sz="4512">
                <a:latin typeface="Helvetica"/>
                <a:ea typeface="Helvetica"/>
                <a:cs typeface="Helvetica"/>
                <a:sym typeface="Helvetica"/>
              </a:defRPr>
            </a:pPr>
            <a:r>
              <a:t>1962: 60 dni; odczuł, że minęły 43</a:t>
            </a:r>
            <a:endParaRPr sz="3008"/>
          </a:p>
          <a:p>
            <a:pPr marL="1134110" lvl="1" indent="-537209" defTabSz="775969">
              <a:spcBef>
                <a:spcPts val="5500"/>
              </a:spcBef>
              <a:defRPr sz="4512">
                <a:latin typeface="Helvetica"/>
                <a:ea typeface="Helvetica"/>
                <a:cs typeface="Helvetica"/>
                <a:sym typeface="Helvetica"/>
              </a:defRPr>
            </a:pPr>
            <a:r>
              <a:t>1972: 205 dni; odczuł, że minęło 175</a:t>
            </a:r>
            <a:endParaRPr sz="3008"/>
          </a:p>
          <a:p>
            <a:pPr marL="1134110" lvl="1" indent="-537209" defTabSz="775969">
              <a:spcBef>
                <a:spcPts val="5500"/>
              </a:spcBef>
              <a:defRPr sz="4512">
                <a:latin typeface="Helvetica"/>
                <a:ea typeface="Helvetica"/>
                <a:cs typeface="Helvetica"/>
                <a:sym typeface="Helvetica"/>
              </a:defRPr>
            </a:pPr>
            <a:r>
              <a:t>Okres cyklu wydłużył się do ok. 50 godzin</a:t>
            </a:r>
          </a:p>
        </p:txBody>
      </p:sp>
      <p:pic>
        <p:nvPicPr>
          <p:cNvPr id="301" name="Picture 2" descr="Picture 2"/>
          <p:cNvPicPr>
            <a:picLocks noChangeAspect="1"/>
          </p:cNvPicPr>
          <p:nvPr/>
        </p:nvPicPr>
        <p:blipFill>
          <a:blip r:embed="rId2">
            <a:extLst/>
          </a:blip>
          <a:stretch>
            <a:fillRect/>
          </a:stretch>
        </p:blipFill>
        <p:spPr>
          <a:xfrm>
            <a:off x="14448789" y="4291590"/>
            <a:ext cx="8883680" cy="5796444"/>
          </a:xfrm>
          <a:prstGeom prst="rect">
            <a:avLst/>
          </a:prstGeom>
          <a:ln w="12700">
            <a:miter lim="400000"/>
          </a:ln>
        </p:spPr>
      </p:pic>
      <p:sp>
        <p:nvSpPr>
          <p:cNvPr id="302" name="Prostokąt 4"/>
          <p:cNvSpPr txBox="1"/>
          <p:nvPr/>
        </p:nvSpPr>
        <p:spPr>
          <a:xfrm>
            <a:off x="14992774" y="12954000"/>
            <a:ext cx="7795709"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1800">
                <a:latin typeface="Helvetica"/>
                <a:ea typeface="Helvetica"/>
                <a:cs typeface="Helvetica"/>
                <a:sym typeface="Helvetica"/>
              </a:defRPr>
            </a:lvl1pPr>
          </a:lstStyle>
          <a:p>
            <a:r>
              <a:t>http://nb9.stumbleupon.netdna-cdn.com/hWT5zvetPh6qHeLRzpl3Lg</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Title 3"/>
          <p:cNvSpPr txBox="1">
            <a:spLocks noGrp="1"/>
          </p:cNvSpPr>
          <p:nvPr>
            <p:ph type="title"/>
          </p:nvPr>
        </p:nvSpPr>
        <p:spPr>
          <a:prstGeom prst="rect">
            <a:avLst/>
          </a:prstGeom>
        </p:spPr>
        <p:txBody>
          <a:bodyPr/>
          <a:lstStyle>
            <a:lvl1pPr>
              <a:defRPr sz="8000">
                <a:latin typeface="Helvetica"/>
                <a:ea typeface="Helvetica"/>
                <a:cs typeface="Helvetica"/>
                <a:sym typeface="Helvetica"/>
              </a:defRPr>
            </a:lvl1pPr>
          </a:lstStyle>
          <a:p>
            <a:r>
              <a:t>Endogenność rytmu</a:t>
            </a:r>
          </a:p>
        </p:txBody>
      </p:sp>
      <p:sp>
        <p:nvSpPr>
          <p:cNvPr id="305" name="Content Placeholder 4"/>
          <p:cNvSpPr txBox="1">
            <a:spLocks noGrp="1"/>
          </p:cNvSpPr>
          <p:nvPr>
            <p:ph type="body" sz="half" idx="1"/>
          </p:nvPr>
        </p:nvSpPr>
        <p:spPr>
          <a:xfrm>
            <a:off x="1689100" y="3149600"/>
            <a:ext cx="10146242" cy="9296400"/>
          </a:xfrm>
          <a:prstGeom prst="rect">
            <a:avLst/>
          </a:prstGeom>
        </p:spPr>
        <p:txBody>
          <a:bodyPr/>
          <a:lstStyle/>
          <a:p>
            <a:pPr marL="685800" indent="-685800">
              <a:lnSpc>
                <a:spcPct val="80000"/>
              </a:lnSpc>
              <a:defRPr sz="4000">
                <a:latin typeface="Helvetica"/>
                <a:ea typeface="Helvetica"/>
                <a:cs typeface="Helvetica"/>
                <a:sym typeface="Helvetica"/>
              </a:defRPr>
            </a:pPr>
            <a:r>
              <a:t>Polimorfizmy genowe powiązane z długością cyklu</a:t>
            </a:r>
            <a:endParaRPr sz="3000"/>
          </a:p>
          <a:p>
            <a:pPr marL="685800" indent="-685800">
              <a:lnSpc>
                <a:spcPct val="80000"/>
              </a:lnSpc>
              <a:defRPr sz="4000">
                <a:latin typeface="Helvetica"/>
                <a:ea typeface="Helvetica"/>
                <a:cs typeface="Helvetica"/>
                <a:sym typeface="Helvetica"/>
              </a:defRPr>
            </a:pPr>
            <a:r>
              <a:t>Molekularny zegar w każdej komórce</a:t>
            </a:r>
            <a:endParaRPr sz="4800"/>
          </a:p>
          <a:p>
            <a:pPr marL="685800" indent="-685800">
              <a:lnSpc>
                <a:spcPct val="80000"/>
              </a:lnSpc>
              <a:defRPr sz="4000">
                <a:latin typeface="Helvetica"/>
                <a:ea typeface="Helvetica"/>
                <a:cs typeface="Helvetica"/>
                <a:sym typeface="Helvetica"/>
              </a:defRPr>
            </a:pPr>
            <a:r>
              <a:t>TTFL – transkrypcyjno-translacyjna pętla sprzężenia zwrotnego</a:t>
            </a:r>
            <a:endParaRPr sz="3000"/>
          </a:p>
          <a:p>
            <a:pPr marL="685800" indent="-685800">
              <a:lnSpc>
                <a:spcPct val="80000"/>
              </a:lnSpc>
              <a:defRPr sz="4000">
                <a:latin typeface="Helvetica"/>
                <a:ea typeface="Helvetica"/>
                <a:cs typeface="Helvetica"/>
                <a:sym typeface="Helvetica"/>
              </a:defRPr>
            </a:pPr>
            <a:r>
              <a:t>Hierarchia zegarów</a:t>
            </a:r>
            <a:endParaRPr sz="4800"/>
          </a:p>
          <a:p>
            <a:pPr marL="1206500" lvl="1" indent="-571500">
              <a:lnSpc>
                <a:spcPct val="80000"/>
              </a:lnSpc>
              <a:defRPr sz="3400">
                <a:latin typeface="Helvetica"/>
                <a:ea typeface="Helvetica"/>
                <a:cs typeface="Helvetica"/>
                <a:sym typeface="Helvetica"/>
              </a:defRPr>
            </a:pPr>
            <a:r>
              <a:t>Oscylator ośrodkowy w jądrze nadskrzyżowaniowym (SCN)</a:t>
            </a:r>
          </a:p>
        </p:txBody>
      </p:sp>
      <p:grpSp>
        <p:nvGrpSpPr>
          <p:cNvPr id="308" name="Oval 6"/>
          <p:cNvGrpSpPr/>
          <p:nvPr/>
        </p:nvGrpSpPr>
        <p:grpSpPr>
          <a:xfrm>
            <a:off x="15485533" y="5006975"/>
            <a:ext cx="3048001" cy="1460500"/>
            <a:chOff x="0" y="0"/>
            <a:chExt cx="3048000" cy="1460500"/>
          </a:xfrm>
        </p:grpSpPr>
        <p:sp>
          <p:nvSpPr>
            <p:cNvPr id="306" name="Owal"/>
            <p:cNvSpPr/>
            <p:nvPr/>
          </p:nvSpPr>
          <p:spPr>
            <a:xfrm>
              <a:off x="0" y="0"/>
              <a:ext cx="3048000" cy="1460500"/>
            </a:xfrm>
            <a:prstGeom prst="ellipse">
              <a:avLst/>
            </a:prstGeom>
            <a:gradFill flip="none" rotWithShape="1">
              <a:gsLst>
                <a:gs pos="0">
                  <a:srgbClr val="6BCDF0"/>
                </a:gs>
                <a:gs pos="78000">
                  <a:srgbClr val="4BBFE6"/>
                </a:gs>
              </a:gsLst>
              <a:lin ang="5400000" scaled="0"/>
            </a:gradFill>
            <a:ln w="25400" cap="rnd">
              <a:solidFill>
                <a:srgbClr val="5FCBEF"/>
              </a:solidFill>
              <a:prstDash val="solid"/>
              <a:round/>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07" name="CLOCK"/>
            <p:cNvSpPr txBox="1"/>
            <p:nvPr/>
          </p:nvSpPr>
          <p:spPr>
            <a:xfrm>
              <a:off x="537809" y="374649"/>
              <a:ext cx="1972382" cy="711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000">
                  <a:solidFill>
                    <a:srgbClr val="FFFFFF"/>
                  </a:solidFill>
                  <a:latin typeface="Helvetica"/>
                  <a:ea typeface="Helvetica"/>
                  <a:cs typeface="Helvetica"/>
                  <a:sym typeface="Helvetica"/>
                </a:defRPr>
              </a:lvl1pPr>
            </a:lstStyle>
            <a:p>
              <a:r>
                <a:t>CLOCK</a:t>
              </a:r>
            </a:p>
          </p:txBody>
        </p:sp>
      </p:grpSp>
      <p:grpSp>
        <p:nvGrpSpPr>
          <p:cNvPr id="311" name="Oval 7"/>
          <p:cNvGrpSpPr/>
          <p:nvPr/>
        </p:nvGrpSpPr>
        <p:grpSpPr>
          <a:xfrm>
            <a:off x="17917583" y="5006975"/>
            <a:ext cx="3048001" cy="1460500"/>
            <a:chOff x="0" y="0"/>
            <a:chExt cx="3048000" cy="1460500"/>
          </a:xfrm>
        </p:grpSpPr>
        <p:sp>
          <p:nvSpPr>
            <p:cNvPr id="309" name="Owal"/>
            <p:cNvSpPr/>
            <p:nvPr/>
          </p:nvSpPr>
          <p:spPr>
            <a:xfrm>
              <a:off x="0" y="0"/>
              <a:ext cx="3048000" cy="1460500"/>
            </a:xfrm>
            <a:prstGeom prst="ellipse">
              <a:avLst/>
            </a:prstGeom>
            <a:gradFill flip="none" rotWithShape="1">
              <a:gsLst>
                <a:gs pos="0">
                  <a:srgbClr val="9CD354"/>
                </a:gs>
                <a:gs pos="78000">
                  <a:srgbClr val="8AC535"/>
                </a:gs>
              </a:gsLst>
              <a:lin ang="5400000" scaled="0"/>
            </a:gradFill>
            <a:ln w="25400" cap="rnd">
              <a:solidFill>
                <a:srgbClr val="96D141"/>
              </a:solidFill>
              <a:prstDash val="solid"/>
              <a:round/>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10" name="BMAL1"/>
            <p:cNvSpPr txBox="1"/>
            <p:nvPr/>
          </p:nvSpPr>
          <p:spPr>
            <a:xfrm>
              <a:off x="537809" y="374649"/>
              <a:ext cx="1972382" cy="711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000">
                  <a:solidFill>
                    <a:srgbClr val="FFFFFF"/>
                  </a:solidFill>
                  <a:latin typeface="Helvetica"/>
                  <a:ea typeface="Helvetica"/>
                  <a:cs typeface="Helvetica"/>
                  <a:sym typeface="Helvetica"/>
                </a:defRPr>
              </a:lvl1pPr>
            </a:lstStyle>
            <a:p>
              <a:r>
                <a:t>BMAL1</a:t>
              </a:r>
            </a:p>
          </p:txBody>
        </p:sp>
      </p:grpSp>
      <p:grpSp>
        <p:nvGrpSpPr>
          <p:cNvPr id="314" name="Oval 8"/>
          <p:cNvGrpSpPr/>
          <p:nvPr/>
        </p:nvGrpSpPr>
        <p:grpSpPr>
          <a:xfrm>
            <a:off x="15485533" y="9026525"/>
            <a:ext cx="3048001" cy="1460500"/>
            <a:chOff x="0" y="0"/>
            <a:chExt cx="3048000" cy="1460500"/>
          </a:xfrm>
        </p:grpSpPr>
        <p:sp>
          <p:nvSpPr>
            <p:cNvPr id="312" name="Owal"/>
            <p:cNvSpPr/>
            <p:nvPr/>
          </p:nvSpPr>
          <p:spPr>
            <a:xfrm>
              <a:off x="0" y="0"/>
              <a:ext cx="3048000" cy="1460500"/>
            </a:xfrm>
            <a:prstGeom prst="ellipse">
              <a:avLst/>
            </a:prstGeom>
            <a:gradFill flip="none" rotWithShape="1">
              <a:gsLst>
                <a:gs pos="0">
                  <a:srgbClr val="55B460"/>
                </a:gs>
                <a:gs pos="78000">
                  <a:srgbClr val="3CA14A"/>
                </a:gs>
              </a:gsLst>
              <a:lin ang="5400000" scaled="0"/>
            </a:gradFill>
            <a:ln w="25400" cap="rnd">
              <a:solidFill>
                <a:srgbClr val="42B051"/>
              </a:solidFill>
              <a:prstDash val="solid"/>
              <a:round/>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13" name="PER"/>
            <p:cNvSpPr txBox="1"/>
            <p:nvPr/>
          </p:nvSpPr>
          <p:spPr>
            <a:xfrm>
              <a:off x="537809" y="253999"/>
              <a:ext cx="1972382" cy="9525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5600">
                  <a:solidFill>
                    <a:srgbClr val="FFFFFF"/>
                  </a:solidFill>
                  <a:latin typeface="Helvetica"/>
                  <a:ea typeface="Helvetica"/>
                  <a:cs typeface="Helvetica"/>
                  <a:sym typeface="Helvetica"/>
                </a:defRPr>
              </a:lvl1pPr>
            </a:lstStyle>
            <a:p>
              <a:r>
                <a:t>PER</a:t>
              </a:r>
            </a:p>
          </p:txBody>
        </p:sp>
      </p:grpSp>
      <p:grpSp>
        <p:nvGrpSpPr>
          <p:cNvPr id="317" name="Oval 9"/>
          <p:cNvGrpSpPr/>
          <p:nvPr/>
        </p:nvGrpSpPr>
        <p:grpSpPr>
          <a:xfrm>
            <a:off x="17917583" y="9026525"/>
            <a:ext cx="3048001" cy="1460500"/>
            <a:chOff x="0" y="0"/>
            <a:chExt cx="3048000" cy="1460500"/>
          </a:xfrm>
        </p:grpSpPr>
        <p:sp>
          <p:nvSpPr>
            <p:cNvPr id="315" name="Owal"/>
            <p:cNvSpPr/>
            <p:nvPr/>
          </p:nvSpPr>
          <p:spPr>
            <a:xfrm>
              <a:off x="0" y="0"/>
              <a:ext cx="3048000" cy="1460500"/>
            </a:xfrm>
            <a:prstGeom prst="ellipse">
              <a:avLst/>
            </a:prstGeom>
            <a:gradFill flip="none" rotWithShape="1">
              <a:gsLst>
                <a:gs pos="0">
                  <a:srgbClr val="489A76"/>
                </a:gs>
                <a:gs pos="78000">
                  <a:srgbClr val="2A8762"/>
                </a:gs>
              </a:gsLst>
              <a:lin ang="5400000" scaled="0"/>
            </a:gradFill>
            <a:ln w="25400" cap="rnd">
              <a:solidFill>
                <a:srgbClr val="2E946B"/>
              </a:solidFill>
              <a:prstDash val="solid"/>
              <a:round/>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16" name="CRY"/>
            <p:cNvSpPr txBox="1"/>
            <p:nvPr/>
          </p:nvSpPr>
          <p:spPr>
            <a:xfrm>
              <a:off x="537809" y="253999"/>
              <a:ext cx="1972382" cy="9525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5600">
                  <a:solidFill>
                    <a:srgbClr val="FFFFFF"/>
                  </a:solidFill>
                  <a:latin typeface="Helvetica"/>
                  <a:ea typeface="Helvetica"/>
                  <a:cs typeface="Helvetica"/>
                  <a:sym typeface="Helvetica"/>
                </a:defRPr>
              </a:lvl1pPr>
            </a:lstStyle>
            <a:p>
              <a:r>
                <a:t>CRY</a:t>
              </a:r>
            </a:p>
          </p:txBody>
        </p:sp>
      </p:grpSp>
      <p:grpSp>
        <p:nvGrpSpPr>
          <p:cNvPr id="321" name="Curved Down Arrow 22"/>
          <p:cNvGrpSpPr/>
          <p:nvPr/>
        </p:nvGrpSpPr>
        <p:grpSpPr>
          <a:xfrm>
            <a:off x="21197352" y="5578479"/>
            <a:ext cx="1276352" cy="4319535"/>
            <a:chOff x="0" y="0"/>
            <a:chExt cx="1276350" cy="4319534"/>
          </a:xfrm>
        </p:grpSpPr>
        <p:sp>
          <p:nvSpPr>
            <p:cNvPr id="318" name="Kształt"/>
            <p:cNvSpPr/>
            <p:nvPr/>
          </p:nvSpPr>
          <p:spPr>
            <a:xfrm rot="5400000">
              <a:off x="-1521592" y="1521591"/>
              <a:ext cx="4319535" cy="1276352"/>
            </a:xfrm>
            <a:custGeom>
              <a:avLst/>
              <a:gdLst/>
              <a:ahLst/>
              <a:cxnLst>
                <a:cxn ang="0">
                  <a:pos x="wd2" y="hd2"/>
                </a:cxn>
                <a:cxn ang="5400000">
                  <a:pos x="wd2" y="hd2"/>
                </a:cxn>
                <a:cxn ang="10800000">
                  <a:pos x="wd2" y="hd2"/>
                </a:cxn>
                <a:cxn ang="16200000">
                  <a:pos x="wd2" y="hd2"/>
                </a:cxn>
              </a:cxnLst>
              <a:rect l="0" t="0" r="r" b="b"/>
              <a:pathLst>
                <a:path w="21600" h="21600" extrusionOk="0">
                  <a:moveTo>
                    <a:pt x="20314" y="21600"/>
                  </a:moveTo>
                  <a:lnTo>
                    <a:pt x="18409" y="16200"/>
                  </a:lnTo>
                  <a:lnTo>
                    <a:pt x="19207" y="16200"/>
                  </a:lnTo>
                  <a:lnTo>
                    <a:pt x="19207" y="16200"/>
                  </a:lnTo>
                  <a:cubicBezTo>
                    <a:pt x="18094" y="6663"/>
                    <a:pt x="14208" y="0"/>
                    <a:pt x="9758" y="0"/>
                  </a:cubicBezTo>
                  <a:lnTo>
                    <a:pt x="11354" y="0"/>
                  </a:lnTo>
                  <a:cubicBezTo>
                    <a:pt x="15804" y="0"/>
                    <a:pt x="19690" y="6663"/>
                    <a:pt x="20802" y="16200"/>
                  </a:cubicBezTo>
                  <a:lnTo>
                    <a:pt x="21600" y="16200"/>
                  </a:lnTo>
                  <a:close/>
                  <a:moveTo>
                    <a:pt x="10556" y="72"/>
                  </a:moveTo>
                  <a:cubicBezTo>
                    <a:pt x="5493" y="992"/>
                    <a:pt x="1596" y="10355"/>
                    <a:pt x="1596" y="21600"/>
                  </a:cubicBezTo>
                  <a:lnTo>
                    <a:pt x="0" y="21600"/>
                  </a:lnTo>
                  <a:cubicBezTo>
                    <a:pt x="0" y="9671"/>
                    <a:pt x="4369" y="0"/>
                    <a:pt x="9758" y="0"/>
                  </a:cubicBezTo>
                  <a:cubicBezTo>
                    <a:pt x="10024" y="0"/>
                    <a:pt x="10291" y="24"/>
                    <a:pt x="10556" y="72"/>
                  </a:cubicBezTo>
                  <a:close/>
                </a:path>
              </a:pathLst>
            </a:custGeom>
            <a:gradFill flip="none" rotWithShape="1">
              <a:gsLst>
                <a:gs pos="0">
                  <a:srgbClr val="55D2A7"/>
                </a:gs>
                <a:gs pos="78000">
                  <a:srgbClr val="36C496"/>
                </a:gs>
              </a:gsLst>
              <a:lin ang="5400000" scaled="0"/>
            </a:gradFill>
            <a:ln w="12700" cap="flat">
              <a:noFill/>
              <a:miter lim="400000"/>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sp>
          <p:nvSpPr>
            <p:cNvPr id="319" name="Kształt"/>
            <p:cNvSpPr/>
            <p:nvPr/>
          </p:nvSpPr>
          <p:spPr>
            <a:xfrm rot="5400000">
              <a:off x="-417315" y="417314"/>
              <a:ext cx="2110980" cy="1276351"/>
            </a:xfrm>
            <a:custGeom>
              <a:avLst/>
              <a:gdLst/>
              <a:ahLst/>
              <a:cxnLst>
                <a:cxn ang="0">
                  <a:pos x="wd2" y="hd2"/>
                </a:cxn>
                <a:cxn ang="5400000">
                  <a:pos x="wd2" y="hd2"/>
                </a:cxn>
                <a:cxn ang="10800000">
                  <a:pos x="wd2" y="hd2"/>
                </a:cxn>
                <a:cxn ang="16200000">
                  <a:pos x="wd2" y="hd2"/>
                </a:cxn>
              </a:cxnLst>
              <a:rect l="0" t="0" r="r" b="b"/>
              <a:pathLst>
                <a:path w="21600" h="21600" extrusionOk="0">
                  <a:moveTo>
                    <a:pt x="21600" y="72"/>
                  </a:moveTo>
                  <a:cubicBezTo>
                    <a:pt x="11240" y="992"/>
                    <a:pt x="3265" y="10355"/>
                    <a:pt x="3265" y="21600"/>
                  </a:cubicBezTo>
                  <a:lnTo>
                    <a:pt x="0" y="21600"/>
                  </a:lnTo>
                  <a:cubicBezTo>
                    <a:pt x="0" y="9671"/>
                    <a:pt x="8940" y="0"/>
                    <a:pt x="19968" y="0"/>
                  </a:cubicBezTo>
                  <a:cubicBezTo>
                    <a:pt x="20512" y="0"/>
                    <a:pt x="21057" y="24"/>
                    <a:pt x="21600" y="72"/>
                  </a:cubicBezTo>
                  <a:close/>
                </a:path>
              </a:pathLst>
            </a:custGeom>
            <a:solidFill>
              <a:srgbClr val="000000">
                <a:alpha val="20000"/>
              </a:srgbClr>
            </a:solidFill>
            <a:ln w="12700" cap="flat">
              <a:noFill/>
              <a:miter lim="400000"/>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sp>
          <p:nvSpPr>
            <p:cNvPr id="320" name="Linia"/>
            <p:cNvSpPr/>
            <p:nvPr/>
          </p:nvSpPr>
          <p:spPr>
            <a:xfrm rot="5400000">
              <a:off x="-1521592" y="1521591"/>
              <a:ext cx="4319535" cy="1276352"/>
            </a:xfrm>
            <a:custGeom>
              <a:avLst/>
              <a:gdLst/>
              <a:ahLst/>
              <a:cxnLst>
                <a:cxn ang="0">
                  <a:pos x="wd2" y="hd2"/>
                </a:cxn>
                <a:cxn ang="5400000">
                  <a:pos x="wd2" y="hd2"/>
                </a:cxn>
                <a:cxn ang="10800000">
                  <a:pos x="wd2" y="hd2"/>
                </a:cxn>
                <a:cxn ang="16200000">
                  <a:pos x="wd2" y="hd2"/>
                </a:cxn>
              </a:cxnLst>
              <a:rect l="0" t="0" r="r" b="b"/>
              <a:pathLst>
                <a:path w="21600" h="21600" extrusionOk="0">
                  <a:moveTo>
                    <a:pt x="10556" y="72"/>
                  </a:moveTo>
                  <a:cubicBezTo>
                    <a:pt x="5493" y="992"/>
                    <a:pt x="1596" y="10355"/>
                    <a:pt x="1596" y="21600"/>
                  </a:cubicBezTo>
                  <a:lnTo>
                    <a:pt x="0" y="21600"/>
                  </a:lnTo>
                  <a:cubicBezTo>
                    <a:pt x="0" y="9671"/>
                    <a:pt x="4369" y="0"/>
                    <a:pt x="9758" y="0"/>
                  </a:cubicBezTo>
                  <a:lnTo>
                    <a:pt x="11354" y="0"/>
                  </a:lnTo>
                  <a:cubicBezTo>
                    <a:pt x="15804" y="0"/>
                    <a:pt x="19690" y="6663"/>
                    <a:pt x="20802" y="16200"/>
                  </a:cubicBezTo>
                  <a:lnTo>
                    <a:pt x="21600" y="16200"/>
                  </a:lnTo>
                  <a:lnTo>
                    <a:pt x="20314" y="21600"/>
                  </a:lnTo>
                  <a:lnTo>
                    <a:pt x="18409" y="16200"/>
                  </a:lnTo>
                  <a:lnTo>
                    <a:pt x="19207" y="16200"/>
                  </a:lnTo>
                  <a:lnTo>
                    <a:pt x="19207" y="16200"/>
                  </a:lnTo>
                  <a:cubicBezTo>
                    <a:pt x="18094" y="6663"/>
                    <a:pt x="14208" y="0"/>
                    <a:pt x="9758" y="0"/>
                  </a:cubicBezTo>
                </a:path>
              </a:pathLst>
            </a:custGeom>
            <a:noFill/>
            <a:ln w="25400" cap="rnd">
              <a:solidFill>
                <a:srgbClr val="42D0A2"/>
              </a:solidFill>
              <a:prstDash val="solid"/>
              <a:round/>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grpSp>
      <p:grpSp>
        <p:nvGrpSpPr>
          <p:cNvPr id="325" name="Curved Down Arrow 23"/>
          <p:cNvGrpSpPr/>
          <p:nvPr/>
        </p:nvGrpSpPr>
        <p:grpSpPr>
          <a:xfrm>
            <a:off x="14021815" y="5554607"/>
            <a:ext cx="1276352" cy="4319535"/>
            <a:chOff x="0" y="0"/>
            <a:chExt cx="1276350" cy="4319534"/>
          </a:xfrm>
        </p:grpSpPr>
        <p:sp>
          <p:nvSpPr>
            <p:cNvPr id="322" name="Kształt"/>
            <p:cNvSpPr/>
            <p:nvPr/>
          </p:nvSpPr>
          <p:spPr>
            <a:xfrm rot="16200000">
              <a:off x="-1521592" y="1521591"/>
              <a:ext cx="4319535" cy="1276352"/>
            </a:xfrm>
            <a:custGeom>
              <a:avLst/>
              <a:gdLst/>
              <a:ahLst/>
              <a:cxnLst>
                <a:cxn ang="0">
                  <a:pos x="wd2" y="hd2"/>
                </a:cxn>
                <a:cxn ang="5400000">
                  <a:pos x="wd2" y="hd2"/>
                </a:cxn>
                <a:cxn ang="10800000">
                  <a:pos x="wd2" y="hd2"/>
                </a:cxn>
                <a:cxn ang="16200000">
                  <a:pos x="wd2" y="hd2"/>
                </a:cxn>
              </a:cxnLst>
              <a:rect l="0" t="0" r="r" b="b"/>
              <a:pathLst>
                <a:path w="21600" h="21600" extrusionOk="0">
                  <a:moveTo>
                    <a:pt x="20314" y="21600"/>
                  </a:moveTo>
                  <a:lnTo>
                    <a:pt x="18409" y="16200"/>
                  </a:lnTo>
                  <a:lnTo>
                    <a:pt x="19207" y="16200"/>
                  </a:lnTo>
                  <a:lnTo>
                    <a:pt x="19207" y="16200"/>
                  </a:lnTo>
                  <a:cubicBezTo>
                    <a:pt x="18094" y="6663"/>
                    <a:pt x="14208" y="0"/>
                    <a:pt x="9758" y="0"/>
                  </a:cubicBezTo>
                  <a:lnTo>
                    <a:pt x="11354" y="0"/>
                  </a:lnTo>
                  <a:cubicBezTo>
                    <a:pt x="15804" y="0"/>
                    <a:pt x="19690" y="6663"/>
                    <a:pt x="20802" y="16200"/>
                  </a:cubicBezTo>
                  <a:lnTo>
                    <a:pt x="21600" y="16200"/>
                  </a:lnTo>
                  <a:close/>
                  <a:moveTo>
                    <a:pt x="10556" y="72"/>
                  </a:moveTo>
                  <a:cubicBezTo>
                    <a:pt x="5493" y="992"/>
                    <a:pt x="1596" y="10355"/>
                    <a:pt x="1596" y="21600"/>
                  </a:cubicBezTo>
                  <a:lnTo>
                    <a:pt x="0" y="21600"/>
                  </a:lnTo>
                  <a:cubicBezTo>
                    <a:pt x="0" y="9671"/>
                    <a:pt x="4369" y="0"/>
                    <a:pt x="9758" y="0"/>
                  </a:cubicBezTo>
                  <a:cubicBezTo>
                    <a:pt x="10024" y="0"/>
                    <a:pt x="10291" y="24"/>
                    <a:pt x="10556" y="72"/>
                  </a:cubicBezTo>
                  <a:close/>
                </a:path>
              </a:pathLst>
            </a:custGeom>
            <a:gradFill flip="none" rotWithShape="1">
              <a:gsLst>
                <a:gs pos="0">
                  <a:srgbClr val="488BC6"/>
                </a:gs>
                <a:gs pos="78000">
                  <a:srgbClr val="2A78B2"/>
                </a:gs>
              </a:gsLst>
              <a:lin ang="5400000" scaled="0"/>
            </a:gradFill>
            <a:ln w="12700" cap="flat">
              <a:noFill/>
              <a:miter lim="400000"/>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sp>
          <p:nvSpPr>
            <p:cNvPr id="323" name="Kształt"/>
            <p:cNvSpPr/>
            <p:nvPr/>
          </p:nvSpPr>
          <p:spPr>
            <a:xfrm rot="16200000">
              <a:off x="-417314" y="2625870"/>
              <a:ext cx="2110979" cy="1276351"/>
            </a:xfrm>
            <a:custGeom>
              <a:avLst/>
              <a:gdLst/>
              <a:ahLst/>
              <a:cxnLst>
                <a:cxn ang="0">
                  <a:pos x="wd2" y="hd2"/>
                </a:cxn>
                <a:cxn ang="5400000">
                  <a:pos x="wd2" y="hd2"/>
                </a:cxn>
                <a:cxn ang="10800000">
                  <a:pos x="wd2" y="hd2"/>
                </a:cxn>
                <a:cxn ang="16200000">
                  <a:pos x="wd2" y="hd2"/>
                </a:cxn>
              </a:cxnLst>
              <a:rect l="0" t="0" r="r" b="b"/>
              <a:pathLst>
                <a:path w="21600" h="21600" extrusionOk="0">
                  <a:moveTo>
                    <a:pt x="21600" y="72"/>
                  </a:moveTo>
                  <a:cubicBezTo>
                    <a:pt x="11240" y="992"/>
                    <a:pt x="3265" y="10355"/>
                    <a:pt x="3265" y="21600"/>
                  </a:cubicBezTo>
                  <a:lnTo>
                    <a:pt x="0" y="21600"/>
                  </a:lnTo>
                  <a:cubicBezTo>
                    <a:pt x="0" y="9671"/>
                    <a:pt x="8940" y="0"/>
                    <a:pt x="19968" y="0"/>
                  </a:cubicBezTo>
                  <a:cubicBezTo>
                    <a:pt x="20512" y="0"/>
                    <a:pt x="21057" y="24"/>
                    <a:pt x="21600" y="72"/>
                  </a:cubicBezTo>
                  <a:close/>
                </a:path>
              </a:pathLst>
            </a:custGeom>
            <a:solidFill>
              <a:srgbClr val="000000">
                <a:alpha val="20000"/>
              </a:srgbClr>
            </a:solidFill>
            <a:ln w="12700" cap="flat">
              <a:noFill/>
              <a:miter lim="400000"/>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sp>
          <p:nvSpPr>
            <p:cNvPr id="324" name="Linia"/>
            <p:cNvSpPr/>
            <p:nvPr/>
          </p:nvSpPr>
          <p:spPr>
            <a:xfrm rot="16200000">
              <a:off x="-1521592" y="1521591"/>
              <a:ext cx="4319535" cy="1276352"/>
            </a:xfrm>
            <a:custGeom>
              <a:avLst/>
              <a:gdLst/>
              <a:ahLst/>
              <a:cxnLst>
                <a:cxn ang="0">
                  <a:pos x="wd2" y="hd2"/>
                </a:cxn>
                <a:cxn ang="5400000">
                  <a:pos x="wd2" y="hd2"/>
                </a:cxn>
                <a:cxn ang="10800000">
                  <a:pos x="wd2" y="hd2"/>
                </a:cxn>
                <a:cxn ang="16200000">
                  <a:pos x="wd2" y="hd2"/>
                </a:cxn>
              </a:cxnLst>
              <a:rect l="0" t="0" r="r" b="b"/>
              <a:pathLst>
                <a:path w="21600" h="21600" extrusionOk="0">
                  <a:moveTo>
                    <a:pt x="10556" y="72"/>
                  </a:moveTo>
                  <a:cubicBezTo>
                    <a:pt x="5493" y="992"/>
                    <a:pt x="1596" y="10355"/>
                    <a:pt x="1596" y="21600"/>
                  </a:cubicBezTo>
                  <a:lnTo>
                    <a:pt x="0" y="21600"/>
                  </a:lnTo>
                  <a:cubicBezTo>
                    <a:pt x="0" y="9671"/>
                    <a:pt x="4369" y="0"/>
                    <a:pt x="9758" y="0"/>
                  </a:cubicBezTo>
                  <a:lnTo>
                    <a:pt x="11354" y="0"/>
                  </a:lnTo>
                  <a:cubicBezTo>
                    <a:pt x="15804" y="0"/>
                    <a:pt x="19690" y="6663"/>
                    <a:pt x="20802" y="16200"/>
                  </a:cubicBezTo>
                  <a:lnTo>
                    <a:pt x="21600" y="16200"/>
                  </a:lnTo>
                  <a:lnTo>
                    <a:pt x="20314" y="21600"/>
                  </a:lnTo>
                  <a:lnTo>
                    <a:pt x="18409" y="16200"/>
                  </a:lnTo>
                  <a:lnTo>
                    <a:pt x="19207" y="16200"/>
                  </a:lnTo>
                  <a:lnTo>
                    <a:pt x="19207" y="16200"/>
                  </a:lnTo>
                  <a:cubicBezTo>
                    <a:pt x="18094" y="6663"/>
                    <a:pt x="14208" y="0"/>
                    <a:pt x="9758" y="0"/>
                  </a:cubicBezTo>
                </a:path>
              </a:pathLst>
            </a:custGeom>
            <a:noFill/>
            <a:ln w="25400" cap="rnd">
              <a:solidFill>
                <a:srgbClr val="2E83C3"/>
              </a:solidFill>
              <a:prstDash val="solid"/>
              <a:round/>
            </a:ln>
            <a:effectLst/>
          </p:spPr>
          <p:txBody>
            <a:bodyPr wrap="square" lIns="0" tIns="0" rIns="0" bIns="0" numCol="1" anchor="ctr">
              <a:noAutofit/>
            </a:bodyPr>
            <a:lstStyle/>
            <a:p>
              <a:pPr>
                <a:defRPr sz="3200" b="0">
                  <a:solidFill>
                    <a:srgbClr val="FFFFFF"/>
                  </a:solidFill>
                  <a:latin typeface="Helvetica"/>
                  <a:ea typeface="Helvetica"/>
                  <a:cs typeface="Helvetica"/>
                  <a:sym typeface="Helvetica"/>
                </a:defRPr>
              </a:pPr>
              <a:endParaRPr/>
            </a:p>
          </p:txBody>
        </p:sp>
      </p:grpSp>
      <p:sp>
        <p:nvSpPr>
          <p:cNvPr id="326" name="Plus 24"/>
          <p:cNvSpPr/>
          <p:nvPr/>
        </p:nvSpPr>
        <p:spPr>
          <a:xfrm>
            <a:off x="21144862" y="7175562"/>
            <a:ext cx="993991" cy="933325"/>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555" y="7344"/>
                </a:lnTo>
                <a:lnTo>
                  <a:pt x="7555" y="0"/>
                </a:lnTo>
                <a:lnTo>
                  <a:pt x="14046" y="0"/>
                </a:lnTo>
                <a:lnTo>
                  <a:pt x="14046" y="7344"/>
                </a:lnTo>
                <a:lnTo>
                  <a:pt x="21600" y="7344"/>
                </a:lnTo>
                <a:lnTo>
                  <a:pt x="21600" y="14256"/>
                </a:lnTo>
                <a:lnTo>
                  <a:pt x="14046" y="14256"/>
                </a:lnTo>
                <a:lnTo>
                  <a:pt x="14046" y="21600"/>
                </a:lnTo>
                <a:lnTo>
                  <a:pt x="7555" y="21600"/>
                </a:lnTo>
                <a:lnTo>
                  <a:pt x="7555" y="14256"/>
                </a:lnTo>
                <a:lnTo>
                  <a:pt x="0" y="14256"/>
                </a:lnTo>
                <a:close/>
              </a:path>
            </a:pathLst>
          </a:custGeom>
          <a:gradFill>
            <a:gsLst>
              <a:gs pos="0">
                <a:srgbClr val="55D2A7"/>
              </a:gs>
              <a:gs pos="78000">
                <a:srgbClr val="36C496"/>
              </a:gs>
            </a:gsLst>
            <a:lin ang="5400000"/>
          </a:gradFill>
          <a:ln w="25400" cap="rnd">
            <a:solidFill>
              <a:srgbClr val="42D0A2"/>
            </a:solidFill>
          </a:ln>
        </p:spPr>
        <p:txBody>
          <a:bodyPr lIns="0" tIns="0" rIns="0" bIns="0" anchor="ctr"/>
          <a:lstStyle/>
          <a:p>
            <a:pPr>
              <a:defRPr sz="3200" b="0">
                <a:solidFill>
                  <a:srgbClr val="FFFFFF"/>
                </a:solidFill>
                <a:latin typeface="Helvetica"/>
                <a:ea typeface="Helvetica"/>
                <a:cs typeface="Helvetica"/>
                <a:sym typeface="Helvetica"/>
              </a:defRPr>
            </a:pPr>
            <a:endParaRPr/>
          </a:p>
        </p:txBody>
      </p:sp>
      <p:sp>
        <p:nvSpPr>
          <p:cNvPr id="327" name="Minus 25"/>
          <p:cNvSpPr/>
          <p:nvPr/>
        </p:nvSpPr>
        <p:spPr>
          <a:xfrm>
            <a:off x="14631373" y="7462818"/>
            <a:ext cx="1073321" cy="377863"/>
          </a:xfrm>
          <a:prstGeom prst="rect">
            <a:avLst/>
          </a:prstGeom>
          <a:gradFill>
            <a:gsLst>
              <a:gs pos="0">
                <a:srgbClr val="488BC6"/>
              </a:gs>
              <a:gs pos="78000">
                <a:srgbClr val="2A78B2"/>
              </a:gs>
            </a:gsLst>
            <a:lin ang="5400000"/>
          </a:gradFill>
          <a:ln w="25400" cap="rnd">
            <a:solidFill>
              <a:srgbClr val="2E83C3"/>
            </a:solidFill>
          </a:ln>
        </p:spPr>
        <p:txBody>
          <a:bodyPr lIns="0" tIns="0" rIns="0" bIns="0" anchor="ctr"/>
          <a:lstStyle/>
          <a:p>
            <a:pPr>
              <a:defRPr sz="3200" b="0">
                <a:solidFill>
                  <a:srgbClr val="FFFFFF"/>
                </a:solidFill>
                <a:latin typeface="Helvetica"/>
                <a:ea typeface="Helvetica"/>
                <a:cs typeface="Helvetica"/>
                <a:sym typeface="Helvetica"/>
              </a:defRPr>
            </a:pPr>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Obraz 5" descr="Obraz 5"/>
          <p:cNvPicPr>
            <a:picLocks noChangeAspect="1"/>
          </p:cNvPicPr>
          <p:nvPr/>
        </p:nvPicPr>
        <p:blipFill>
          <a:blip r:embed="rId3">
            <a:extLst/>
          </a:blip>
          <a:srcRect t="14518" b="22901"/>
          <a:stretch>
            <a:fillRect/>
          </a:stretch>
        </p:blipFill>
        <p:spPr>
          <a:xfrm>
            <a:off x="6523699" y="2613740"/>
            <a:ext cx="10438925" cy="9750026"/>
          </a:xfrm>
          <a:prstGeom prst="rect">
            <a:avLst/>
          </a:prstGeom>
          <a:ln w="12700">
            <a:miter lim="400000"/>
          </a:ln>
        </p:spPr>
      </p:pic>
      <p:sp>
        <p:nvSpPr>
          <p:cNvPr id="330" name="Title 4"/>
          <p:cNvSpPr txBox="1">
            <a:spLocks noGrp="1"/>
          </p:cNvSpPr>
          <p:nvPr>
            <p:ph type="title"/>
          </p:nvPr>
        </p:nvSpPr>
        <p:spPr>
          <a:prstGeom prst="rect">
            <a:avLst/>
          </a:prstGeom>
        </p:spPr>
        <p:txBody>
          <a:bodyPr/>
          <a:lstStyle>
            <a:lvl1pPr>
              <a:defRPr sz="8000">
                <a:latin typeface="Helvetica"/>
                <a:ea typeface="Helvetica"/>
                <a:cs typeface="Helvetica"/>
                <a:sym typeface="Helvetica"/>
              </a:defRPr>
            </a:lvl1pPr>
          </a:lstStyle>
          <a:p>
            <a:r>
              <a:t>Regulacja “z zewnątrz”</a:t>
            </a:r>
          </a:p>
        </p:txBody>
      </p:sp>
      <p:sp>
        <p:nvSpPr>
          <p:cNvPr id="331" name="Content Placeholder 5"/>
          <p:cNvSpPr txBox="1"/>
          <p:nvPr/>
        </p:nvSpPr>
        <p:spPr>
          <a:xfrm>
            <a:off x="552394" y="6609759"/>
            <a:ext cx="5697293" cy="17579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marL="617219" indent="-617219" defTabSz="742950">
              <a:spcBef>
                <a:spcPts val="800"/>
              </a:spcBef>
              <a:defRPr sz="3600">
                <a:latin typeface="Helvetica"/>
                <a:ea typeface="Helvetica"/>
                <a:cs typeface="Helvetica"/>
                <a:sym typeface="Helvetica"/>
              </a:defRPr>
            </a:pPr>
            <a:r>
              <a:t>Światło = główny </a:t>
            </a:r>
            <a:r>
              <a:rPr i="1"/>
              <a:t>Zeitgeber </a:t>
            </a:r>
            <a:br>
              <a:rPr i="1"/>
            </a:br>
            <a:r>
              <a:t>(niem. „dawca czasu”)</a:t>
            </a:r>
          </a:p>
        </p:txBody>
      </p:sp>
      <p:sp>
        <p:nvSpPr>
          <p:cNvPr id="332" name="Prostokąt 9"/>
          <p:cNvSpPr txBox="1"/>
          <p:nvPr/>
        </p:nvSpPr>
        <p:spPr>
          <a:xfrm>
            <a:off x="6702796" y="9082564"/>
            <a:ext cx="603572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rgbClr val="FFFFFF"/>
                </a:solidFill>
                <a:latin typeface="Helvetica"/>
                <a:ea typeface="Helvetica"/>
                <a:cs typeface="Helvetica"/>
                <a:sym typeface="Helvetica"/>
              </a:defRPr>
            </a:lvl1pPr>
          </a:lstStyle>
          <a:p>
            <a:r>
              <a:t>Synchronizacja z czasem astronomicznym</a:t>
            </a:r>
          </a:p>
        </p:txBody>
      </p:sp>
      <p:sp>
        <p:nvSpPr>
          <p:cNvPr id="333" name="Inne synchronizatory?"/>
          <p:cNvSpPr txBox="1"/>
          <p:nvPr/>
        </p:nvSpPr>
        <p:spPr>
          <a:xfrm>
            <a:off x="17236717" y="11955950"/>
            <a:ext cx="5449317" cy="7091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a:lvl1pPr>
          </a:lstStyle>
          <a:p>
            <a:r>
              <a:t>Inne synchronizatory?</a:t>
            </a:r>
          </a:p>
        </p:txBody>
      </p:sp>
      <p:sp>
        <p:nvSpPr>
          <p:cNvPr id="334" name="SCN - jądro nadskrzyżowaniowe"/>
          <p:cNvSpPr txBox="1"/>
          <p:nvPr/>
        </p:nvSpPr>
        <p:spPr>
          <a:xfrm>
            <a:off x="17511721" y="4654669"/>
            <a:ext cx="6126100" cy="560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SCN - jądro nadskrzyżowaniowe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itle 4"/>
          <p:cNvSpPr txBox="1">
            <a:spLocks noGrp="1"/>
          </p:cNvSpPr>
          <p:nvPr>
            <p:ph type="title"/>
          </p:nvPr>
        </p:nvSpPr>
        <p:spPr>
          <a:prstGeom prst="rect">
            <a:avLst/>
          </a:prstGeom>
        </p:spPr>
        <p:txBody>
          <a:bodyPr/>
          <a:lstStyle>
            <a:lvl1pPr>
              <a:defRPr sz="8000">
                <a:latin typeface="Helvetica"/>
                <a:ea typeface="Helvetica"/>
                <a:cs typeface="Helvetica"/>
                <a:sym typeface="Helvetica"/>
              </a:defRPr>
            </a:lvl1pPr>
          </a:lstStyle>
          <a:p>
            <a:r>
              <a:t>Regulacja “z zewnątrz” (2)</a:t>
            </a:r>
          </a:p>
        </p:txBody>
      </p:sp>
      <p:sp>
        <p:nvSpPr>
          <p:cNvPr id="339" name="Prostokąt 9"/>
          <p:cNvSpPr txBox="1"/>
          <p:nvPr/>
        </p:nvSpPr>
        <p:spPr>
          <a:xfrm>
            <a:off x="6702796" y="9082564"/>
            <a:ext cx="6035721"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rgbClr val="FFFFFF"/>
                </a:solidFill>
                <a:latin typeface="Helvetica"/>
                <a:ea typeface="Helvetica"/>
                <a:cs typeface="Helvetica"/>
                <a:sym typeface="Helvetica"/>
              </a:defRPr>
            </a:lvl1pPr>
          </a:lstStyle>
          <a:p>
            <a:r>
              <a:t>Synchronizacja z czasem astronomicznym</a:t>
            </a:r>
          </a:p>
        </p:txBody>
      </p:sp>
      <p:pic>
        <p:nvPicPr>
          <p:cNvPr id="340" name="pasted-image.pdf" descr="pasted-image.pdf"/>
          <p:cNvPicPr>
            <a:picLocks noChangeAspect="1"/>
          </p:cNvPicPr>
          <p:nvPr/>
        </p:nvPicPr>
        <p:blipFill>
          <a:blip r:embed="rId3">
            <a:extLst/>
          </a:blip>
          <a:stretch>
            <a:fillRect/>
          </a:stretch>
        </p:blipFill>
        <p:spPr>
          <a:xfrm>
            <a:off x="5426307" y="3556953"/>
            <a:ext cx="13531386" cy="8380094"/>
          </a:xfrm>
          <a:prstGeom prst="rect">
            <a:avLst/>
          </a:prstGeom>
          <a:ln w="12700">
            <a:miter lim="400000"/>
          </a:ln>
        </p:spPr>
      </p:pic>
      <p:sp>
        <p:nvSpPr>
          <p:cNvPr id="341" name="http://www.cell.com/cms/attachment/2062564174/2064853674/gr1.jpg"/>
          <p:cNvSpPr txBox="1"/>
          <p:nvPr/>
        </p:nvSpPr>
        <p:spPr>
          <a:xfrm>
            <a:off x="372450" y="12950666"/>
            <a:ext cx="8357649" cy="736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457200">
              <a:defRPr sz="2100" b="0">
                <a:latin typeface="Helvetica"/>
                <a:ea typeface="Helvetica"/>
                <a:cs typeface="Helvetica"/>
                <a:sym typeface="Helvetica"/>
              </a:defRPr>
            </a:lvl1pPr>
          </a:lstStyle>
          <a:p>
            <a:r>
              <a:t>http://www.cell.com/cms/attachment/2062564174/2064853674/gr1.jpg</a:t>
            </a:r>
            <a:endParaRPr>
              <a:latin typeface="Times Roman"/>
              <a:ea typeface="Times Roman"/>
              <a:cs typeface="Times Roman"/>
              <a:sym typeface="Times Roman"/>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ytuł 1"/>
          <p:cNvSpPr txBox="1">
            <a:spLocks noGrp="1"/>
          </p:cNvSpPr>
          <p:nvPr>
            <p:ph type="title"/>
          </p:nvPr>
        </p:nvSpPr>
        <p:spPr>
          <a:prstGeom prst="rect">
            <a:avLst/>
          </a:prstGeom>
        </p:spPr>
        <p:txBody>
          <a:bodyPr/>
          <a:lstStyle>
            <a:lvl1pPr defTabSz="594360">
              <a:defRPr sz="8064"/>
            </a:lvl1pPr>
          </a:lstStyle>
          <a:p>
            <a:r>
              <a:t>Neuroprzekaźnictwo regulacji sen-czuwanie</a:t>
            </a:r>
          </a:p>
        </p:txBody>
      </p:sp>
      <p:pic>
        <p:nvPicPr>
          <p:cNvPr id="346" name="Obraz 3" descr="Obraz 3"/>
          <p:cNvPicPr>
            <a:picLocks noChangeAspect="1"/>
          </p:cNvPicPr>
          <p:nvPr/>
        </p:nvPicPr>
        <p:blipFill>
          <a:blip r:embed="rId3">
            <a:extLst/>
          </a:blip>
          <a:stretch>
            <a:fillRect/>
          </a:stretch>
        </p:blipFill>
        <p:spPr>
          <a:xfrm>
            <a:off x="861371" y="2782887"/>
            <a:ext cx="12501394" cy="9403706"/>
          </a:xfrm>
          <a:prstGeom prst="rect">
            <a:avLst/>
          </a:prstGeom>
          <a:ln w="12700">
            <a:miter lim="400000"/>
          </a:ln>
        </p:spPr>
      </p:pic>
      <p:pic>
        <p:nvPicPr>
          <p:cNvPr id="347" name="Obraz 4" descr="Obraz 4"/>
          <p:cNvPicPr>
            <a:picLocks noChangeAspect="1"/>
          </p:cNvPicPr>
          <p:nvPr/>
        </p:nvPicPr>
        <p:blipFill>
          <a:blip r:embed="rId4">
            <a:extLst/>
          </a:blip>
          <a:stretch>
            <a:fillRect/>
          </a:stretch>
        </p:blipFill>
        <p:spPr>
          <a:xfrm>
            <a:off x="11759949" y="2893520"/>
            <a:ext cx="12501394" cy="9293073"/>
          </a:xfrm>
          <a:prstGeom prst="rect">
            <a:avLst/>
          </a:prstGeom>
          <a:ln w="12700">
            <a:miter lim="400000"/>
          </a:ln>
        </p:spPr>
      </p:pic>
      <p:sp>
        <p:nvSpPr>
          <p:cNvPr id="348" name="Prostokąt 5"/>
          <p:cNvSpPr txBox="1"/>
          <p:nvPr/>
        </p:nvSpPr>
        <p:spPr>
          <a:xfrm>
            <a:off x="279513" y="13241120"/>
            <a:ext cx="23824974"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400" b="0">
                <a:latin typeface="Helvetica"/>
                <a:ea typeface="Helvetica"/>
                <a:cs typeface="Helvetica"/>
                <a:sym typeface="Helvetica"/>
              </a:defRPr>
            </a:lvl1pPr>
          </a:lstStyle>
          <a:p>
            <a:r>
              <a:t>Stahl SM (2021) Stahl’s Essential Psychopharmacology. Neuroscientific Basis and Practical Applications. 5th edition. Cambridge, United Kingdom. Cambridge University Press</a:t>
            </a:r>
          </a:p>
        </p:txBody>
      </p:sp>
      <p:sp>
        <p:nvSpPr>
          <p:cNvPr id="349" name="TMN - jądro guzkowo-suteczkowate…"/>
          <p:cNvSpPr txBox="1"/>
          <p:nvPr/>
        </p:nvSpPr>
        <p:spPr>
          <a:xfrm>
            <a:off x="500289" y="12037930"/>
            <a:ext cx="23383422" cy="10539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169171" anchor="ctr"/>
          <a:lstStyle/>
          <a:p>
            <a:pPr algn="l">
              <a:defRPr sz="2800" b="0"/>
            </a:pPr>
            <a:r>
              <a:t>TMN - jądro guzkowo-suteczkowate</a:t>
            </a:r>
          </a:p>
          <a:p>
            <a:pPr algn="l">
              <a:defRPr sz="2800" b="0"/>
            </a:pPr>
            <a:r>
              <a:t>VLPO - brzuszno-boczne jądro przedwzrokowe</a:t>
            </a:r>
          </a:p>
          <a:p>
            <a:pPr algn="l">
              <a:defRPr sz="2800" b="0"/>
            </a:pPr>
            <a:r>
              <a:t>LAT - boczne podwzgórze (neurony hipokretynowe i oreksynowe</a:t>
            </a:r>
          </a:p>
          <a:p>
            <a:pPr algn="l">
              <a:defRPr sz="2800" b="0"/>
            </a:pPr>
            <a:r>
              <a:t>SCN - jądro nadskrzyżowaniowe</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Konsolidacja pamięci w czasie snu - ogólna zasada"/>
          <p:cNvSpPr txBox="1">
            <a:spLocks noGrp="1"/>
          </p:cNvSpPr>
          <p:nvPr>
            <p:ph type="title"/>
          </p:nvPr>
        </p:nvSpPr>
        <p:spPr>
          <a:xfrm>
            <a:off x="1689099" y="1267842"/>
            <a:ext cx="21005801" cy="2286001"/>
          </a:xfrm>
          <a:prstGeom prst="rect">
            <a:avLst/>
          </a:prstGeom>
        </p:spPr>
        <p:txBody>
          <a:bodyPr/>
          <a:lstStyle>
            <a:lvl1pPr defTabSz="520065">
              <a:defRPr sz="7056"/>
            </a:lvl1pPr>
          </a:lstStyle>
          <a:p>
            <a:r>
              <a:t>Konsolidacja pamięci w czasie snu - ogólna zasada</a:t>
            </a:r>
          </a:p>
        </p:txBody>
      </p:sp>
      <p:sp>
        <p:nvSpPr>
          <p:cNvPr id="354" name="sen wolnofalowy  (SWS, nREM N3) pamięć semantyczna, epizodyczna"/>
          <p:cNvSpPr/>
          <p:nvPr/>
        </p:nvSpPr>
        <p:spPr>
          <a:xfrm>
            <a:off x="5142041" y="5145524"/>
            <a:ext cx="6850793" cy="5889546"/>
          </a:xfrm>
          <a:prstGeom prst="rect">
            <a:avLst/>
          </a:prstGeom>
          <a:blipFill>
            <a:blip r:embed="rId2"/>
          </a:blip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p>
            <a:pPr defTabSz="821531">
              <a:defRPr sz="5000">
                <a:solidFill>
                  <a:srgbClr val="FFFFFF"/>
                </a:solidFill>
                <a:latin typeface="Helvetica"/>
                <a:ea typeface="Helvetica"/>
                <a:cs typeface="Helvetica"/>
                <a:sym typeface="Helvetica"/>
              </a:defRPr>
            </a:pPr>
            <a:r>
              <a:t>sen wolnofalowy </a:t>
            </a:r>
            <a:br/>
            <a:r>
              <a:t>(SWS, nREM N3)</a:t>
            </a:r>
            <a:br/>
            <a:r>
              <a:rPr b="0">
                <a:latin typeface="Helvetica Light"/>
                <a:ea typeface="Helvetica Light"/>
                <a:cs typeface="Helvetica Light"/>
                <a:sym typeface="Helvetica Light"/>
              </a:rPr>
              <a:t>pamięć semantyczna, epizodyczna</a:t>
            </a:r>
          </a:p>
        </p:txBody>
      </p:sp>
      <p:sp>
        <p:nvSpPr>
          <p:cNvPr id="355" name="faza snu REM pamięć emocjonalna, deklaratywna"/>
          <p:cNvSpPr/>
          <p:nvPr/>
        </p:nvSpPr>
        <p:spPr>
          <a:xfrm>
            <a:off x="12391166" y="5145524"/>
            <a:ext cx="6850792" cy="5889546"/>
          </a:xfrm>
          <a:prstGeom prst="rect">
            <a:avLst/>
          </a:prstGeom>
          <a:blipFill>
            <a:blip r:embed="rId3"/>
          </a:blipFill>
          <a:ln w="12700">
            <a:miter lim="400000"/>
          </a:ln>
          <a:effectLst>
            <a:outerShdw blurRad="63500" dist="127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p>
            <a:pPr defTabSz="821531">
              <a:defRPr sz="5000" b="0">
                <a:solidFill>
                  <a:srgbClr val="FFFFFF"/>
                </a:solidFill>
                <a:latin typeface="Helvetica Light"/>
                <a:ea typeface="Helvetica Light"/>
                <a:cs typeface="Helvetica Light"/>
                <a:sym typeface="Helvetica Light"/>
              </a:defRPr>
            </a:pPr>
            <a:r>
              <a:rPr b="1">
                <a:latin typeface="Helvetica"/>
                <a:ea typeface="Helvetica"/>
                <a:cs typeface="Helvetica"/>
                <a:sym typeface="Helvetica"/>
              </a:rPr>
              <a:t>faza snu REM</a:t>
            </a:r>
            <a:br/>
            <a:r>
              <a:t>pamięć emocjonalna, deklaratywna</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Tytuł 1"/>
          <p:cNvSpPr txBox="1">
            <a:spLocks noGrp="1"/>
          </p:cNvSpPr>
          <p:nvPr>
            <p:ph type="title"/>
          </p:nvPr>
        </p:nvSpPr>
        <p:spPr>
          <a:prstGeom prst="rect">
            <a:avLst/>
          </a:prstGeom>
        </p:spPr>
        <p:txBody>
          <a:bodyPr/>
          <a:lstStyle>
            <a:lvl1pPr>
              <a:defRPr sz="8000"/>
            </a:lvl1pPr>
          </a:lstStyle>
          <a:p>
            <a:r>
              <a:t>„Starzenie się” zegara biologicznego</a:t>
            </a:r>
          </a:p>
        </p:txBody>
      </p:sp>
      <p:sp>
        <p:nvSpPr>
          <p:cNvPr id="358" name="Symbol zastępczy zawartości 2"/>
          <p:cNvSpPr txBox="1">
            <a:spLocks noGrp="1"/>
          </p:cNvSpPr>
          <p:nvPr>
            <p:ph type="body" idx="1"/>
          </p:nvPr>
        </p:nvSpPr>
        <p:spPr>
          <a:prstGeom prst="rect">
            <a:avLst/>
          </a:prstGeom>
        </p:spPr>
        <p:txBody>
          <a:bodyPr/>
          <a:lstStyle/>
          <a:p>
            <a:pPr marL="0" indent="0" defTabSz="457200">
              <a:spcBef>
                <a:spcPts val="0"/>
              </a:spcBef>
              <a:buSzTx/>
              <a:buNone/>
              <a:defRPr sz="6666"/>
            </a:pPr>
            <a:r>
              <a:rPr sz="8333">
                <a:latin typeface="Times Roman"/>
                <a:ea typeface="Times Roman"/>
                <a:cs typeface="Times Roman"/>
                <a:sym typeface="Times Roman"/>
              </a:rPr>
              <a:t>•</a:t>
            </a:r>
            <a:r>
              <a:t>Skrócenie snu, zwiększenie liczby wybudzeń w ciągu nocy</a:t>
            </a:r>
            <a:endParaRPr sz="1200">
              <a:latin typeface="Times Roman"/>
              <a:ea typeface="Times Roman"/>
              <a:cs typeface="Times Roman"/>
              <a:sym typeface="Times Roman"/>
            </a:endParaRPr>
          </a:p>
          <a:p>
            <a:pPr marL="0" indent="0" defTabSz="457200">
              <a:spcBef>
                <a:spcPts val="0"/>
              </a:spcBef>
              <a:buSzTx/>
              <a:buNone/>
              <a:defRPr sz="6666"/>
            </a:pPr>
            <a:r>
              <a:rPr sz="8333">
                <a:latin typeface="Times Roman"/>
                <a:ea typeface="Times Roman"/>
                <a:cs typeface="Times Roman"/>
                <a:sym typeface="Times Roman"/>
              </a:rPr>
              <a:t>•</a:t>
            </a:r>
            <a:r>
              <a:t>Wczesne chodzenie spać i wstawanie</a:t>
            </a:r>
            <a:endParaRPr sz="1200">
              <a:latin typeface="Times Roman"/>
              <a:ea typeface="Times Roman"/>
              <a:cs typeface="Times Roman"/>
              <a:sym typeface="Times Roman"/>
            </a:endParaRPr>
          </a:p>
          <a:p>
            <a:pPr marL="0" lvl="1" indent="457200" defTabSz="457200">
              <a:spcBef>
                <a:spcPts val="0"/>
              </a:spcBef>
              <a:buSzTx/>
              <a:buNone/>
              <a:defRPr sz="5866"/>
            </a:pPr>
            <a:r>
              <a:rPr sz="7333">
                <a:latin typeface="Times Roman"/>
                <a:ea typeface="Times Roman"/>
                <a:cs typeface="Times Roman"/>
                <a:sym typeface="Times Roman"/>
              </a:rPr>
              <a:t>•</a:t>
            </a:r>
            <a:r>
              <a:t>Mniejsze wydzielanie melatoniny po 50 rż.</a:t>
            </a:r>
            <a:endParaRPr sz="1200">
              <a:latin typeface="Times Roman"/>
              <a:ea typeface="Times Roman"/>
              <a:cs typeface="Times Roman"/>
              <a:sym typeface="Times Roman"/>
            </a:endParaRPr>
          </a:p>
          <a:p>
            <a:pPr marL="0" lvl="1" indent="457200" defTabSz="457200">
              <a:spcBef>
                <a:spcPts val="0"/>
              </a:spcBef>
              <a:buSzTx/>
              <a:buNone/>
              <a:defRPr sz="5866"/>
            </a:pPr>
            <a:r>
              <a:rPr sz="7333">
                <a:latin typeface="Times Roman"/>
                <a:ea typeface="Times Roman"/>
                <a:cs typeface="Times Roman"/>
                <a:sym typeface="Times Roman"/>
              </a:rPr>
              <a:t>•</a:t>
            </a:r>
            <a:r>
              <a:t>Bo mniejsza ekspozycja na światło?</a:t>
            </a:r>
            <a:endParaRPr sz="1200">
              <a:latin typeface="Times Roman"/>
              <a:ea typeface="Times Roman"/>
              <a:cs typeface="Times Roman"/>
              <a:sym typeface="Times Roman"/>
            </a:endParaRPr>
          </a:p>
          <a:p>
            <a:pPr marL="0" indent="0" defTabSz="457200">
              <a:spcBef>
                <a:spcPts val="0"/>
              </a:spcBef>
              <a:buSzTx/>
              <a:buNone/>
              <a:defRPr sz="5866"/>
            </a:pPr>
            <a:r>
              <a:rPr sz="7333">
                <a:latin typeface="Times Roman"/>
                <a:ea typeface="Times Roman"/>
                <a:cs typeface="Times Roman"/>
                <a:sym typeface="Times Roman"/>
              </a:rPr>
              <a:t>•</a:t>
            </a:r>
            <a:r>
              <a:t>Mniej neuronów w jądrze nadskrzyżowaniowym?</a:t>
            </a:r>
            <a:endParaRPr sz="1200">
              <a:latin typeface="Times Roman"/>
              <a:ea typeface="Times Roman"/>
              <a:cs typeface="Times Roman"/>
              <a:sym typeface="Times Roman"/>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Tytuł 1"/>
          <p:cNvSpPr txBox="1">
            <a:spLocks noGrp="1"/>
          </p:cNvSpPr>
          <p:nvPr>
            <p:ph type="title"/>
          </p:nvPr>
        </p:nvSpPr>
        <p:spPr>
          <a:prstGeom prst="rect">
            <a:avLst/>
          </a:prstGeom>
        </p:spPr>
        <p:txBody>
          <a:bodyPr/>
          <a:lstStyle/>
          <a:p>
            <a:pPr defTabSz="751205">
              <a:defRPr sz="7098"/>
            </a:pPr>
            <a:r>
              <a:t>Zmiany w zakresie snu – </a:t>
            </a:r>
            <a:br/>
            <a:r>
              <a:t>2 bardzo ważne pytania</a:t>
            </a:r>
          </a:p>
        </p:txBody>
      </p:sp>
      <p:grpSp>
        <p:nvGrpSpPr>
          <p:cNvPr id="363" name="Prostokąt zaokrąglony 3"/>
          <p:cNvGrpSpPr/>
          <p:nvPr/>
        </p:nvGrpSpPr>
        <p:grpSpPr>
          <a:xfrm>
            <a:off x="4264861" y="4480031"/>
            <a:ext cx="15854278" cy="2825516"/>
            <a:chOff x="0" y="0"/>
            <a:chExt cx="15854277" cy="2825514"/>
          </a:xfrm>
        </p:grpSpPr>
        <p:sp>
          <p:nvSpPr>
            <p:cNvPr id="361" name="Prostokąt zaokrąglony"/>
            <p:cNvSpPr/>
            <p:nvPr/>
          </p:nvSpPr>
          <p:spPr>
            <a:xfrm>
              <a:off x="0" y="0"/>
              <a:ext cx="15854278" cy="2825515"/>
            </a:xfrm>
            <a:prstGeom prst="roundRect">
              <a:avLst>
                <a:gd name="adj" fmla="val 16667"/>
              </a:avLst>
            </a:prstGeom>
            <a:solidFill>
              <a:schemeClr val="accent2">
                <a:hueOff val="167855"/>
                <a:satOff val="17755"/>
                <a:lumOff val="-16671"/>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2" name="Kiedy możemy mówić o normie…"/>
            <p:cNvSpPr txBox="1"/>
            <p:nvPr/>
          </p:nvSpPr>
          <p:spPr>
            <a:xfrm>
              <a:off x="237597" y="564152"/>
              <a:ext cx="15379083" cy="16972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defRPr sz="4800">
                  <a:solidFill>
                    <a:srgbClr val="FFFFFF"/>
                  </a:solidFill>
                </a:defRPr>
              </a:pPr>
              <a:r>
                <a:t>Kiedy możemy mówić o normie</a:t>
              </a:r>
            </a:p>
            <a:p>
              <a:pPr>
                <a:defRPr sz="4800">
                  <a:solidFill>
                    <a:srgbClr val="FFFFFF"/>
                  </a:solidFill>
                </a:defRPr>
              </a:pPr>
              <a:r>
                <a:t>a kiedy o patologii?</a:t>
              </a:r>
            </a:p>
          </p:txBody>
        </p:sp>
      </p:grpSp>
      <p:grpSp>
        <p:nvGrpSpPr>
          <p:cNvPr id="366" name="Prostokąt zaokrąglony 4"/>
          <p:cNvGrpSpPr/>
          <p:nvPr/>
        </p:nvGrpSpPr>
        <p:grpSpPr>
          <a:xfrm>
            <a:off x="4264855" y="8188453"/>
            <a:ext cx="15854290" cy="2825516"/>
            <a:chOff x="0" y="0"/>
            <a:chExt cx="15854289" cy="2825514"/>
          </a:xfrm>
        </p:grpSpPr>
        <p:sp>
          <p:nvSpPr>
            <p:cNvPr id="364" name="Prostokąt zaokrąglony"/>
            <p:cNvSpPr/>
            <p:nvPr/>
          </p:nvSpPr>
          <p:spPr>
            <a:xfrm>
              <a:off x="0" y="0"/>
              <a:ext cx="15854290" cy="2825515"/>
            </a:xfrm>
            <a:prstGeom prst="roundRect">
              <a:avLst>
                <a:gd name="adj" fmla="val 16667"/>
              </a:avLst>
            </a:prstGeom>
            <a:solidFill>
              <a:schemeClr val="accent4">
                <a:hueOff val="-1081314"/>
                <a:satOff val="4338"/>
                <a:lumOff val="-8931"/>
              </a:schemeClr>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365" name="Czy zmiany w rytmach okołodobowych są wtórne czy pierwotne do innych istniejących zaburzeń (psychicznych lub somatycznych)?"/>
            <p:cNvSpPr txBox="1"/>
            <p:nvPr/>
          </p:nvSpPr>
          <p:spPr>
            <a:xfrm>
              <a:off x="237596" y="162715"/>
              <a:ext cx="15379098" cy="25000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800">
                  <a:solidFill>
                    <a:srgbClr val="FFFFFF"/>
                  </a:solidFill>
                </a:defRPr>
              </a:lvl1pPr>
            </a:lstStyle>
            <a:p>
              <a:r>
                <a:t>Czy zmiany w rytmach okołodobowych są wtórne czy pierwotne do innych istniejących zaburzeń (psychicznych lub somatycznych)?</a:t>
              </a:r>
            </a:p>
          </p:txBody>
        </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odział zaburzeń snu"/>
          <p:cNvSpPr txBox="1">
            <a:spLocks noGrp="1"/>
          </p:cNvSpPr>
          <p:nvPr>
            <p:ph type="title"/>
          </p:nvPr>
        </p:nvSpPr>
        <p:spPr>
          <a:prstGeom prst="rect">
            <a:avLst/>
          </a:prstGeom>
        </p:spPr>
        <p:txBody>
          <a:bodyPr/>
          <a:lstStyle/>
          <a:p>
            <a:r>
              <a:t>Podział zaburzeń snu</a:t>
            </a:r>
          </a:p>
        </p:txBody>
      </p:sp>
      <p:sp>
        <p:nvSpPr>
          <p:cNvPr id="369" name="Zaburzenia z bezsennością…"/>
          <p:cNvSpPr txBox="1">
            <a:spLocks noGrp="1"/>
          </p:cNvSpPr>
          <p:nvPr>
            <p:ph type="body" idx="1"/>
          </p:nvPr>
        </p:nvSpPr>
        <p:spPr>
          <a:xfrm>
            <a:off x="1689100" y="3149600"/>
            <a:ext cx="14592480" cy="9296400"/>
          </a:xfrm>
          <a:prstGeom prst="rect">
            <a:avLst/>
          </a:prstGeom>
        </p:spPr>
        <p:txBody>
          <a:bodyPr/>
          <a:lstStyle/>
          <a:p>
            <a:pPr marL="406400" indent="-406400" defTabSz="528319">
              <a:spcBef>
                <a:spcPts val="3700"/>
              </a:spcBef>
              <a:defRPr sz="3584"/>
            </a:pPr>
            <a:r>
              <a:rPr b="1"/>
              <a:t>Zaburzenia z bezsennością</a:t>
            </a:r>
            <a:r>
              <a:t> </a:t>
            </a:r>
          </a:p>
          <a:p>
            <a:pPr marL="474133" indent="-474133" defTabSz="528319">
              <a:spcBef>
                <a:spcPts val="3700"/>
              </a:spcBef>
              <a:defRPr sz="3072"/>
            </a:pPr>
            <a:r>
              <a:rPr sz="3584" b="1"/>
              <a:t>Zaburzenia z nadmierną sennością</a:t>
            </a:r>
            <a:r>
              <a:rPr sz="3584"/>
              <a:t> </a:t>
            </a:r>
            <a:r>
              <a:t>- nadmierna senność spowodowana niedoborem snu, hipersomnie pochodzenia ośrodkowego: narkolepsja z/bez katapleksji, zespół Kleinego-Levina, hipersomnia idiopatyczna</a:t>
            </a:r>
          </a:p>
          <a:p>
            <a:pPr marL="406400" indent="-406400" defTabSz="528319">
              <a:spcBef>
                <a:spcPts val="3700"/>
              </a:spcBef>
              <a:defRPr sz="3584" b="1"/>
            </a:pPr>
            <a:r>
              <a:t>Zaburzenia oddychania w czasie snu - </a:t>
            </a:r>
            <a:r>
              <a:rPr sz="3072" b="0"/>
              <a:t>obturacyjny bezdech senny, ośrodkowy bezdech senny, hipowentylacja związana ze snem</a:t>
            </a:r>
          </a:p>
          <a:p>
            <a:pPr marL="474133" indent="-474133" defTabSz="528319">
              <a:spcBef>
                <a:spcPts val="3700"/>
              </a:spcBef>
              <a:defRPr sz="3072"/>
            </a:pPr>
            <a:r>
              <a:rPr sz="3584" b="1"/>
              <a:t>Zaburzenia ruchowe w czasie snu</a:t>
            </a:r>
            <a:r>
              <a:rPr i="1"/>
              <a:t> </a:t>
            </a:r>
            <a:r>
              <a:t>- zespół niespokojnych nóg, bruksizm</a:t>
            </a:r>
          </a:p>
          <a:p>
            <a:pPr marL="474133" indent="-474133" defTabSz="528319">
              <a:spcBef>
                <a:spcPts val="3700"/>
              </a:spcBef>
              <a:defRPr sz="3072"/>
            </a:pPr>
            <a:r>
              <a:rPr sz="3584" b="1"/>
              <a:t>Zaburzenia przysenne</a:t>
            </a:r>
            <a:r>
              <a:rPr sz="3584"/>
              <a:t> </a:t>
            </a:r>
            <a:r>
              <a:rPr sz="3584" b="1"/>
              <a:t>(parasomnie)</a:t>
            </a:r>
            <a:r>
              <a:t> - (REM:) zaburzenia zachowania w czasie REM, paraliż przysenny, koszmary senne, (nREM:) somnambulizm, lęki nocne, zaburzenia odżywiania w czasie snu</a:t>
            </a:r>
          </a:p>
          <a:p>
            <a:pPr marL="474133" indent="-474133" defTabSz="528319">
              <a:spcBef>
                <a:spcPts val="3700"/>
              </a:spcBef>
              <a:defRPr sz="3072"/>
            </a:pPr>
            <a:r>
              <a:rPr sz="3584" b="1"/>
              <a:t>Zaburzenia rytmu okołodobowego</a:t>
            </a:r>
            <a:r>
              <a:t> - z przyspieszoną/opóźnioną fazą snu, z nieregularnym rytmem snu, rytmem snu nie-24godzinnym, przy pracy zmianowej</a:t>
            </a:r>
          </a:p>
        </p:txBody>
      </p:sp>
      <p:sp>
        <p:nvSpPr>
          <p:cNvPr id="370" name="w ICD-11: zaburzenia rytmu sen-czuwanie jako osobny rozdział"/>
          <p:cNvSpPr/>
          <p:nvPr/>
        </p:nvSpPr>
        <p:spPr>
          <a:xfrm>
            <a:off x="16979037" y="6335073"/>
            <a:ext cx="7037729" cy="2925454"/>
          </a:xfrm>
          <a:prstGeom prst="rect">
            <a:avLst/>
          </a:prstGeom>
          <a:solidFill>
            <a:schemeClr val="accent2">
              <a:hueOff val="167855"/>
              <a:satOff val="17755"/>
              <a:lumOff val="-16671"/>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t>w ICD-11: zaburzenia rytmu sen-czuwanie jako osobny rozdział</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Tytuł 1"/>
          <p:cNvSpPr txBox="1">
            <a:spLocks noGrp="1"/>
          </p:cNvSpPr>
          <p:nvPr>
            <p:ph type="title"/>
          </p:nvPr>
        </p:nvSpPr>
        <p:spPr>
          <a:prstGeom prst="rect">
            <a:avLst/>
          </a:prstGeom>
        </p:spPr>
        <p:txBody>
          <a:bodyPr/>
          <a:lstStyle>
            <a:lvl1pPr defTabSz="808990">
              <a:defRPr sz="10976"/>
            </a:lvl1pPr>
          </a:lstStyle>
          <a:p>
            <a:r>
              <a:t>Dobre nawyki związane ze snem</a:t>
            </a:r>
          </a:p>
        </p:txBody>
      </p:sp>
      <p:sp>
        <p:nvSpPr>
          <p:cNvPr id="373" name="Klepsydra"/>
          <p:cNvSpPr/>
          <p:nvPr/>
        </p:nvSpPr>
        <p:spPr>
          <a:xfrm>
            <a:off x="-20501" y="3820496"/>
            <a:ext cx="2279224" cy="3822229"/>
          </a:xfrm>
          <a:custGeom>
            <a:avLst/>
            <a:gdLst/>
            <a:ahLst/>
            <a:cxnLst>
              <a:cxn ang="0">
                <a:pos x="wd2" y="hd2"/>
              </a:cxn>
              <a:cxn ang="5400000">
                <a:pos x="wd2" y="hd2"/>
              </a:cxn>
              <a:cxn ang="10800000">
                <a:pos x="wd2" y="hd2"/>
              </a:cxn>
              <a:cxn ang="16200000">
                <a:pos x="wd2" y="hd2"/>
              </a:cxn>
            </a:cxnLst>
            <a:rect l="0" t="0" r="r" b="b"/>
            <a:pathLst>
              <a:path w="21600" h="21600" extrusionOk="0">
                <a:moveTo>
                  <a:pt x="898" y="0"/>
                </a:moveTo>
                <a:cubicBezTo>
                  <a:pt x="404" y="0"/>
                  <a:pt x="0" y="242"/>
                  <a:pt x="0" y="537"/>
                </a:cubicBezTo>
                <a:lnTo>
                  <a:pt x="0" y="901"/>
                </a:lnTo>
                <a:cubicBezTo>
                  <a:pt x="0" y="1196"/>
                  <a:pt x="404" y="1438"/>
                  <a:pt x="898" y="1438"/>
                </a:cubicBezTo>
                <a:lnTo>
                  <a:pt x="20702" y="1438"/>
                </a:lnTo>
                <a:cubicBezTo>
                  <a:pt x="21196" y="1438"/>
                  <a:pt x="21600" y="1196"/>
                  <a:pt x="21600" y="901"/>
                </a:cubicBezTo>
                <a:lnTo>
                  <a:pt x="21600" y="537"/>
                </a:lnTo>
                <a:cubicBezTo>
                  <a:pt x="21600" y="242"/>
                  <a:pt x="21196" y="0"/>
                  <a:pt x="20702" y="0"/>
                </a:cubicBezTo>
                <a:lnTo>
                  <a:pt x="898" y="0"/>
                </a:lnTo>
                <a:close/>
                <a:moveTo>
                  <a:pt x="2670" y="2035"/>
                </a:moveTo>
                <a:cubicBezTo>
                  <a:pt x="2211" y="2035"/>
                  <a:pt x="1818" y="2231"/>
                  <a:pt x="1734" y="2499"/>
                </a:cubicBezTo>
                <a:cubicBezTo>
                  <a:pt x="1688" y="2648"/>
                  <a:pt x="678" y="6175"/>
                  <a:pt x="7600" y="10445"/>
                </a:cubicBezTo>
                <a:lnTo>
                  <a:pt x="7609" y="10452"/>
                </a:lnTo>
                <a:cubicBezTo>
                  <a:pt x="7626" y="10469"/>
                  <a:pt x="7637" y="10489"/>
                  <a:pt x="7652" y="10509"/>
                </a:cubicBezTo>
                <a:lnTo>
                  <a:pt x="7657" y="10516"/>
                </a:lnTo>
                <a:cubicBezTo>
                  <a:pt x="7692" y="10583"/>
                  <a:pt x="7734" y="10686"/>
                  <a:pt x="7739" y="10800"/>
                </a:cubicBezTo>
                <a:cubicBezTo>
                  <a:pt x="7733" y="10917"/>
                  <a:pt x="7692" y="11018"/>
                  <a:pt x="7657" y="11084"/>
                </a:cubicBezTo>
                <a:lnTo>
                  <a:pt x="7654" y="11089"/>
                </a:lnTo>
                <a:cubicBezTo>
                  <a:pt x="7640" y="11110"/>
                  <a:pt x="7626" y="11130"/>
                  <a:pt x="7609" y="11148"/>
                </a:cubicBezTo>
                <a:lnTo>
                  <a:pt x="7603" y="11153"/>
                </a:lnTo>
                <a:cubicBezTo>
                  <a:pt x="678" y="15424"/>
                  <a:pt x="1688" y="18954"/>
                  <a:pt x="1734" y="19102"/>
                </a:cubicBezTo>
                <a:cubicBezTo>
                  <a:pt x="1818" y="19371"/>
                  <a:pt x="2211" y="19565"/>
                  <a:pt x="2670" y="19565"/>
                </a:cubicBezTo>
                <a:lnTo>
                  <a:pt x="18930" y="19565"/>
                </a:lnTo>
                <a:cubicBezTo>
                  <a:pt x="19389" y="19565"/>
                  <a:pt x="19782" y="19371"/>
                  <a:pt x="19866" y="19102"/>
                </a:cubicBezTo>
                <a:cubicBezTo>
                  <a:pt x="19912" y="18954"/>
                  <a:pt x="20920" y="15426"/>
                  <a:pt x="13997" y="11155"/>
                </a:cubicBezTo>
                <a:lnTo>
                  <a:pt x="13991" y="11148"/>
                </a:lnTo>
                <a:cubicBezTo>
                  <a:pt x="13974" y="11131"/>
                  <a:pt x="13962" y="11113"/>
                  <a:pt x="13948" y="11092"/>
                </a:cubicBezTo>
                <a:lnTo>
                  <a:pt x="13943" y="11084"/>
                </a:lnTo>
                <a:cubicBezTo>
                  <a:pt x="13908" y="11018"/>
                  <a:pt x="13866" y="10915"/>
                  <a:pt x="13861" y="10802"/>
                </a:cubicBezTo>
                <a:cubicBezTo>
                  <a:pt x="13866" y="10684"/>
                  <a:pt x="13908" y="10584"/>
                  <a:pt x="13943" y="10518"/>
                </a:cubicBezTo>
                <a:lnTo>
                  <a:pt x="13946" y="10511"/>
                </a:lnTo>
                <a:cubicBezTo>
                  <a:pt x="13960" y="10490"/>
                  <a:pt x="13974" y="10470"/>
                  <a:pt x="13991" y="10452"/>
                </a:cubicBezTo>
                <a:lnTo>
                  <a:pt x="13997" y="10447"/>
                </a:lnTo>
                <a:cubicBezTo>
                  <a:pt x="20922" y="6176"/>
                  <a:pt x="19912" y="2648"/>
                  <a:pt x="19866" y="2499"/>
                </a:cubicBezTo>
                <a:cubicBezTo>
                  <a:pt x="19782" y="2231"/>
                  <a:pt x="19389" y="2035"/>
                  <a:pt x="18930" y="2035"/>
                </a:cubicBezTo>
                <a:lnTo>
                  <a:pt x="2670" y="2035"/>
                </a:lnTo>
                <a:close/>
                <a:moveTo>
                  <a:pt x="3562" y="3170"/>
                </a:moveTo>
                <a:lnTo>
                  <a:pt x="18038" y="3170"/>
                </a:lnTo>
                <a:cubicBezTo>
                  <a:pt x="18033" y="3525"/>
                  <a:pt x="17958" y="4064"/>
                  <a:pt x="17658" y="4738"/>
                </a:cubicBezTo>
                <a:cubicBezTo>
                  <a:pt x="17139" y="5903"/>
                  <a:pt x="15820" y="7716"/>
                  <a:pt x="12489" y="9742"/>
                </a:cubicBezTo>
                <a:cubicBezTo>
                  <a:pt x="12423" y="9782"/>
                  <a:pt x="12368" y="9829"/>
                  <a:pt x="12325" y="9879"/>
                </a:cubicBezTo>
                <a:cubicBezTo>
                  <a:pt x="12317" y="9888"/>
                  <a:pt x="12253" y="9965"/>
                  <a:pt x="12180" y="10087"/>
                </a:cubicBezTo>
                <a:cubicBezTo>
                  <a:pt x="12034" y="10297"/>
                  <a:pt x="11957" y="10524"/>
                  <a:pt x="11956" y="10759"/>
                </a:cubicBezTo>
                <a:cubicBezTo>
                  <a:pt x="11956" y="10768"/>
                  <a:pt x="11956" y="10776"/>
                  <a:pt x="11956" y="10785"/>
                </a:cubicBezTo>
                <a:lnTo>
                  <a:pt x="11956" y="10815"/>
                </a:lnTo>
                <a:cubicBezTo>
                  <a:pt x="11956" y="10824"/>
                  <a:pt x="11956" y="10832"/>
                  <a:pt x="11956" y="10837"/>
                </a:cubicBezTo>
                <a:cubicBezTo>
                  <a:pt x="11957" y="11075"/>
                  <a:pt x="12034" y="11303"/>
                  <a:pt x="12177" y="11510"/>
                </a:cubicBezTo>
                <a:cubicBezTo>
                  <a:pt x="12252" y="11635"/>
                  <a:pt x="12317" y="11714"/>
                  <a:pt x="12325" y="11723"/>
                </a:cubicBezTo>
                <a:cubicBezTo>
                  <a:pt x="12368" y="11772"/>
                  <a:pt x="12423" y="11817"/>
                  <a:pt x="12489" y="11858"/>
                </a:cubicBezTo>
                <a:cubicBezTo>
                  <a:pt x="15820" y="13884"/>
                  <a:pt x="17139" y="15699"/>
                  <a:pt x="17658" y="16863"/>
                </a:cubicBezTo>
                <a:cubicBezTo>
                  <a:pt x="17959" y="17538"/>
                  <a:pt x="18033" y="18076"/>
                  <a:pt x="18038" y="18430"/>
                </a:cubicBezTo>
                <a:lnTo>
                  <a:pt x="3562" y="18430"/>
                </a:lnTo>
                <a:cubicBezTo>
                  <a:pt x="3567" y="18075"/>
                  <a:pt x="3642" y="17536"/>
                  <a:pt x="3942" y="16862"/>
                </a:cubicBezTo>
                <a:cubicBezTo>
                  <a:pt x="4461" y="15697"/>
                  <a:pt x="5780" y="13884"/>
                  <a:pt x="9111" y="11858"/>
                </a:cubicBezTo>
                <a:cubicBezTo>
                  <a:pt x="9177" y="11817"/>
                  <a:pt x="9232" y="11771"/>
                  <a:pt x="9275" y="11721"/>
                </a:cubicBezTo>
                <a:cubicBezTo>
                  <a:pt x="9283" y="11713"/>
                  <a:pt x="9348" y="11635"/>
                  <a:pt x="9420" y="11513"/>
                </a:cubicBezTo>
                <a:cubicBezTo>
                  <a:pt x="9566" y="11303"/>
                  <a:pt x="9643" y="11076"/>
                  <a:pt x="9644" y="10841"/>
                </a:cubicBezTo>
                <a:cubicBezTo>
                  <a:pt x="9644" y="10832"/>
                  <a:pt x="9644" y="10824"/>
                  <a:pt x="9644" y="10815"/>
                </a:cubicBezTo>
                <a:lnTo>
                  <a:pt x="9644" y="10785"/>
                </a:lnTo>
                <a:cubicBezTo>
                  <a:pt x="9644" y="10776"/>
                  <a:pt x="9644" y="10768"/>
                  <a:pt x="9644" y="10763"/>
                </a:cubicBezTo>
                <a:cubicBezTo>
                  <a:pt x="9643" y="10525"/>
                  <a:pt x="9566" y="10297"/>
                  <a:pt x="9423" y="10090"/>
                </a:cubicBezTo>
                <a:cubicBezTo>
                  <a:pt x="9348" y="9964"/>
                  <a:pt x="9283" y="9888"/>
                  <a:pt x="9275" y="9879"/>
                </a:cubicBezTo>
                <a:cubicBezTo>
                  <a:pt x="9232" y="9829"/>
                  <a:pt x="9177" y="9783"/>
                  <a:pt x="9111" y="9742"/>
                </a:cubicBezTo>
                <a:cubicBezTo>
                  <a:pt x="5780" y="7716"/>
                  <a:pt x="4461" y="5903"/>
                  <a:pt x="3942" y="4738"/>
                </a:cubicBezTo>
                <a:cubicBezTo>
                  <a:pt x="3641" y="4064"/>
                  <a:pt x="3567" y="3525"/>
                  <a:pt x="3562" y="3170"/>
                </a:cubicBezTo>
                <a:close/>
                <a:moveTo>
                  <a:pt x="10800" y="12519"/>
                </a:moveTo>
                <a:cubicBezTo>
                  <a:pt x="10624" y="12512"/>
                  <a:pt x="10439" y="12534"/>
                  <a:pt x="10293" y="12618"/>
                </a:cubicBezTo>
                <a:lnTo>
                  <a:pt x="10296" y="12620"/>
                </a:lnTo>
                <a:cubicBezTo>
                  <a:pt x="4812" y="15292"/>
                  <a:pt x="5628" y="17483"/>
                  <a:pt x="5665" y="17575"/>
                </a:cubicBezTo>
                <a:lnTo>
                  <a:pt x="5707" y="17678"/>
                </a:lnTo>
                <a:lnTo>
                  <a:pt x="15892" y="17678"/>
                </a:lnTo>
                <a:lnTo>
                  <a:pt x="15935" y="17575"/>
                </a:lnTo>
                <a:cubicBezTo>
                  <a:pt x="15972" y="17483"/>
                  <a:pt x="16788" y="15292"/>
                  <a:pt x="11304" y="12620"/>
                </a:cubicBezTo>
                <a:lnTo>
                  <a:pt x="11307" y="12618"/>
                </a:lnTo>
                <a:cubicBezTo>
                  <a:pt x="11161" y="12534"/>
                  <a:pt x="10976" y="12512"/>
                  <a:pt x="10800" y="12519"/>
                </a:cubicBezTo>
                <a:close/>
                <a:moveTo>
                  <a:pt x="898" y="20164"/>
                </a:moveTo>
                <a:cubicBezTo>
                  <a:pt x="404" y="20164"/>
                  <a:pt x="0" y="20404"/>
                  <a:pt x="0" y="20699"/>
                </a:cubicBezTo>
                <a:lnTo>
                  <a:pt x="0" y="21064"/>
                </a:lnTo>
                <a:cubicBezTo>
                  <a:pt x="0" y="21359"/>
                  <a:pt x="404" y="21600"/>
                  <a:pt x="898" y="21600"/>
                </a:cubicBezTo>
                <a:lnTo>
                  <a:pt x="20702" y="21600"/>
                </a:lnTo>
                <a:cubicBezTo>
                  <a:pt x="21196" y="21600"/>
                  <a:pt x="21600" y="21359"/>
                  <a:pt x="21600" y="21064"/>
                </a:cubicBezTo>
                <a:lnTo>
                  <a:pt x="21600" y="20699"/>
                </a:lnTo>
                <a:cubicBezTo>
                  <a:pt x="21600" y="20404"/>
                  <a:pt x="21196" y="20164"/>
                  <a:pt x="20702" y="20164"/>
                </a:cubicBezTo>
                <a:lnTo>
                  <a:pt x="898" y="20164"/>
                </a:lnTo>
                <a:close/>
              </a:path>
            </a:pathLst>
          </a:custGeom>
          <a:solidFill>
            <a:srgbClr val="2B3372"/>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74" name="Zegar"/>
          <p:cNvSpPr/>
          <p:nvPr/>
        </p:nvSpPr>
        <p:spPr>
          <a:xfrm>
            <a:off x="20761056" y="5297085"/>
            <a:ext cx="3236555" cy="32365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7"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39"/>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39"/>
                </a:cubicBezTo>
                <a:close/>
                <a:moveTo>
                  <a:pt x="14696" y="17239"/>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39"/>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C06E48"/>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75" name="Symbol zastępczy zawartości 2"/>
          <p:cNvSpPr txBox="1">
            <a:spLocks noGrp="1"/>
          </p:cNvSpPr>
          <p:nvPr>
            <p:ph type="body" idx="1"/>
          </p:nvPr>
        </p:nvSpPr>
        <p:spPr>
          <a:prstGeom prst="rect">
            <a:avLst/>
          </a:prstGeom>
        </p:spPr>
        <p:txBody>
          <a:bodyPr numCol="2" spcCol="1050290"/>
          <a:lstStyle/>
          <a:p>
            <a:pPr marL="590550" indent="-590550" defTabSz="767715">
              <a:spcBef>
                <a:spcPts val="5400"/>
              </a:spcBef>
              <a:defRPr sz="4464"/>
            </a:pPr>
            <a:r>
              <a:t>Regularne godziny snu (przesunięcie max 1h) -&gt;nawet w weekendy!</a:t>
            </a:r>
          </a:p>
          <a:p>
            <a:pPr marL="590550" indent="-590550" defTabSz="767715">
              <a:spcBef>
                <a:spcPts val="5400"/>
              </a:spcBef>
              <a:defRPr sz="4464"/>
            </a:pPr>
            <a:r>
              <a:t>Ćwiczenia fizyczne, ale najlepiej przed 14:00</a:t>
            </a:r>
          </a:p>
          <a:p>
            <a:pPr marL="590550" indent="-590550" defTabSz="767715">
              <a:spcBef>
                <a:spcPts val="5400"/>
              </a:spcBef>
              <a:defRPr sz="4464"/>
            </a:pPr>
            <a:r>
              <a:t>Leżenie w łóżku bez snu przez mniej niż 30 minut.</a:t>
            </a:r>
          </a:p>
          <a:p>
            <a:pPr marL="590550" indent="-590550" defTabSz="767715">
              <a:spcBef>
                <a:spcPts val="5400"/>
              </a:spcBef>
              <a:defRPr sz="4464"/>
            </a:pPr>
            <a:r>
              <a:t>Unikanie spożywania ciężkim posiłków i dużych ilości płynów na 3 godz. przed planowanym czasem snu</a:t>
            </a:r>
          </a:p>
          <a:p>
            <a:pPr marL="590550" indent="-590550" defTabSz="767715">
              <a:spcBef>
                <a:spcPts val="5400"/>
              </a:spcBef>
              <a:defRPr sz="4464"/>
            </a:pPr>
            <a:r>
              <a:t>Ekspozycja na światło rano -&gt; naturalny „synchronizator” zegara biologicznego</a:t>
            </a:r>
          </a:p>
          <a:p>
            <a:pPr marL="590550" indent="-590550" defTabSz="767715">
              <a:spcBef>
                <a:spcPts val="5400"/>
              </a:spcBef>
              <a:defRPr sz="4464"/>
            </a:pPr>
            <a:r>
              <a:t>Redukcja albo zaprzestanie drzemek (i najpóźniej do 16.00)</a:t>
            </a:r>
          </a:p>
          <a:p>
            <a:pPr marL="590550" indent="-590550" defTabSz="767715">
              <a:spcBef>
                <a:spcPts val="5400"/>
              </a:spcBef>
              <a:defRPr sz="4464"/>
            </a:pPr>
            <a:r>
              <a:t>Unikaj stymulantów (w tym kofeiny), alkoholu, papierosów późnym popołudniem i wieczorem</a:t>
            </a:r>
          </a:p>
          <a:p>
            <a:pPr marL="590550" indent="-590550" defTabSz="767715">
              <a:spcBef>
                <a:spcPts val="5400"/>
              </a:spcBef>
              <a:defRPr sz="4464"/>
            </a:pPr>
            <a:r>
              <a:t>Relaks przed pójściem do łóżka (ciepła kąpiel, medytacja, cisza)</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Czy można przesadzić z trzymaniem się nawyków?"/>
          <p:cNvSpPr txBox="1">
            <a:spLocks noGrp="1"/>
          </p:cNvSpPr>
          <p:nvPr>
            <p:ph type="title"/>
          </p:nvPr>
        </p:nvSpPr>
        <p:spPr>
          <a:prstGeom prst="rect">
            <a:avLst/>
          </a:prstGeom>
        </p:spPr>
        <p:txBody>
          <a:bodyPr/>
          <a:lstStyle>
            <a:lvl1pPr defTabSz="520065">
              <a:defRPr sz="7056"/>
            </a:lvl1pPr>
          </a:lstStyle>
          <a:p>
            <a:r>
              <a:t>Czy można przesadzić z trzymaniem się nawyków?</a:t>
            </a:r>
          </a:p>
        </p:txBody>
      </p:sp>
      <p:sp>
        <p:nvSpPr>
          <p:cNvPr id="378" name="Podwójna strzałka"/>
          <p:cNvSpPr/>
          <p:nvPr/>
        </p:nvSpPr>
        <p:spPr>
          <a:xfrm>
            <a:off x="5202758" y="5700310"/>
            <a:ext cx="13978484" cy="4093380"/>
          </a:xfrm>
          <a:prstGeom prst="leftRightArrow">
            <a:avLst>
              <a:gd name="adj1" fmla="val 32000"/>
              <a:gd name="adj2" fmla="val 44000"/>
            </a:avLst>
          </a:prstGeom>
          <a:solidFill>
            <a:schemeClr val="accent2">
              <a:hueOff val="167855"/>
              <a:satOff val="17755"/>
              <a:lumOff val="-16671"/>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379" name="brak higieny snu"/>
          <p:cNvSpPr txBox="1"/>
          <p:nvPr/>
        </p:nvSpPr>
        <p:spPr>
          <a:xfrm>
            <a:off x="749246" y="7005988"/>
            <a:ext cx="3849260" cy="14820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vl1pPr>
          </a:lstStyle>
          <a:p>
            <a:r>
              <a:t>brak higieny snu</a:t>
            </a:r>
          </a:p>
        </p:txBody>
      </p:sp>
      <p:sp>
        <p:nvSpPr>
          <p:cNvPr id="380" name="ortosomnia"/>
          <p:cNvSpPr txBox="1"/>
          <p:nvPr/>
        </p:nvSpPr>
        <p:spPr>
          <a:xfrm>
            <a:off x="19489987" y="7355238"/>
            <a:ext cx="3849259" cy="783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500"/>
            </a:lvl1pPr>
          </a:lstStyle>
          <a:p>
            <a:r>
              <a:t>ortosomnia</a:t>
            </a:r>
          </a:p>
        </p:txBody>
      </p:sp>
      <p:sp>
        <p:nvSpPr>
          <p:cNvPr id="381" name="optymalne zachowania związane ze snem…"/>
          <p:cNvSpPr txBox="1"/>
          <p:nvPr/>
        </p:nvSpPr>
        <p:spPr>
          <a:xfrm>
            <a:off x="9541198" y="3294313"/>
            <a:ext cx="5301605" cy="3514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500" b="0"/>
            </a:pPr>
            <a:r>
              <a:t>optymalne zachowania związane ze snem</a:t>
            </a:r>
          </a:p>
          <a:p>
            <a:pPr>
              <a:defRPr sz="4500" b="0"/>
            </a:pPr>
            <a:r>
              <a:t>i rytmem okołodobowym</a:t>
            </a:r>
          </a:p>
        </p:txBody>
      </p:sp>
      <p:sp>
        <p:nvSpPr>
          <p:cNvPr id="382" name="= działanie w ramach możliwości kompensacji stresu wywołanego ewentualnym niedoborem snu czy desynchronizacją rytmu"/>
          <p:cNvSpPr txBox="1"/>
          <p:nvPr/>
        </p:nvSpPr>
        <p:spPr>
          <a:xfrm>
            <a:off x="7874438" y="8741848"/>
            <a:ext cx="8635124" cy="2424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3900" b="0"/>
            </a:lvl1pPr>
          </a:lstStyle>
          <a:p>
            <a:r>
              <a:t>= działanie w ramach możliwości kompensacji stresu wywołanego ewentualnym niedoborem snu czy desynchronizacją rytmu</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Ciąg dalszy nastąpi"/>
          <p:cNvSpPr txBox="1">
            <a:spLocks noGrp="1"/>
          </p:cNvSpPr>
          <p:nvPr>
            <p:ph type="title"/>
          </p:nvPr>
        </p:nvSpPr>
        <p:spPr>
          <a:prstGeom prst="rect">
            <a:avLst/>
          </a:prstGeom>
        </p:spPr>
        <p:txBody>
          <a:bodyPr/>
          <a:lstStyle/>
          <a:p>
            <a:r>
              <a:t>Ciąg dalszy nastąpi</a:t>
            </a:r>
          </a:p>
        </p:txBody>
      </p:sp>
      <p:sp>
        <p:nvSpPr>
          <p:cNvPr id="385" name="na 4. roku"/>
          <p:cNvSpPr txBox="1">
            <a:spLocks noGrp="1"/>
          </p:cNvSpPr>
          <p:nvPr>
            <p:ph type="body" sz="quarter" idx="1"/>
          </p:nvPr>
        </p:nvSpPr>
        <p:spPr>
          <a:prstGeom prst="rect">
            <a:avLst/>
          </a:prstGeom>
        </p:spPr>
        <p:txBody>
          <a:bodyPr/>
          <a:lstStyle/>
          <a:p>
            <a:r>
              <a:t>na 4. roku</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Piśmiennictwo"/>
          <p:cNvSpPr txBox="1">
            <a:spLocks noGrp="1"/>
          </p:cNvSpPr>
          <p:nvPr>
            <p:ph type="title"/>
          </p:nvPr>
        </p:nvSpPr>
        <p:spPr>
          <a:prstGeom prst="rect">
            <a:avLst/>
          </a:prstGeom>
        </p:spPr>
        <p:txBody>
          <a:bodyPr/>
          <a:lstStyle/>
          <a:p>
            <a:r>
              <a:t>Piśmiennictwo</a:t>
            </a:r>
          </a:p>
        </p:txBody>
      </p:sp>
      <p:sp>
        <p:nvSpPr>
          <p:cNvPr id="388" name="Gałecki P., Szulc A. (2018). Psychiatria. Edra Urban &amp; Partner.…"/>
          <p:cNvSpPr txBox="1">
            <a:spLocks noGrp="1"/>
          </p:cNvSpPr>
          <p:nvPr>
            <p:ph type="body" idx="1"/>
          </p:nvPr>
        </p:nvSpPr>
        <p:spPr>
          <a:prstGeom prst="rect">
            <a:avLst/>
          </a:prstGeom>
        </p:spPr>
        <p:txBody>
          <a:bodyPr/>
          <a:lstStyle/>
          <a:p>
            <a:pPr marL="527050" indent="-527050" defTabSz="685165">
              <a:spcBef>
                <a:spcPts val="4800"/>
              </a:spcBef>
              <a:defRPr sz="3984"/>
            </a:pPr>
            <a:r>
              <a:t>Gałecki P., Szulc A. (2018). </a:t>
            </a:r>
            <a:r>
              <a:rPr i="1"/>
              <a:t>Psychiatria</a:t>
            </a:r>
            <a:r>
              <a:t>. Edra Urban &amp; Partner. </a:t>
            </a:r>
          </a:p>
          <a:p>
            <a:pPr marL="0" indent="0" defTabSz="685165">
              <a:spcBef>
                <a:spcPts val="4800"/>
              </a:spcBef>
              <a:buSzTx/>
              <a:buNone/>
              <a:defRPr sz="3984"/>
            </a:pPr>
            <a:r>
              <a:t>Dla dociekliwych:</a:t>
            </a:r>
          </a:p>
          <a:p>
            <a:pPr marL="527050" indent="-527050" defTabSz="685165">
              <a:spcBef>
                <a:spcPts val="4800"/>
              </a:spcBef>
              <a:defRPr sz="3984"/>
            </a:pPr>
            <a:r>
              <a:t>Brytek-Matera A. (2021). Zaburzenia odżywiania. Wydawnictwo PZWL</a:t>
            </a:r>
          </a:p>
          <a:p>
            <a:pPr marL="527050" indent="-527050" defTabSz="685165">
              <a:spcBef>
                <a:spcPts val="4800"/>
              </a:spcBef>
              <a:defRPr sz="3984"/>
            </a:pPr>
            <a:r>
              <a:t>Wichniak, A., Jarema, M. (2018) Podstawy rozpoznania i leczenia wybranych zaburzeń snu. Via Medica</a:t>
            </a:r>
          </a:p>
          <a:p>
            <a:pPr marL="527050" indent="-527050" defTabSz="685165">
              <a:spcBef>
                <a:spcPts val="4800"/>
              </a:spcBef>
              <a:defRPr sz="3984"/>
            </a:pPr>
            <a:r>
              <a:t>Skalski M. (2018) Zaburzenia snu w codziennej praktyce. Medical Tribune Polska</a:t>
            </a:r>
          </a:p>
          <a:p>
            <a:pPr marL="527050" indent="-527050" defTabSz="685165">
              <a:spcBef>
                <a:spcPts val="4800"/>
              </a:spcBef>
              <a:defRPr sz="3984"/>
            </a:pPr>
            <a:r>
              <a:t>Stahl S.M. (2021) Stahl’s Essential Psychopharmacology, 5th Edition. Cambridge University Press</a:t>
            </a:r>
          </a:p>
          <a:p>
            <a:pPr marL="527050" indent="-527050" defTabSz="685165">
              <a:spcBef>
                <a:spcPts val="4800"/>
              </a:spcBef>
              <a:defRPr sz="3984"/>
            </a:pPr>
            <a:r>
              <a:t>Berry, Richard B. (2025) Fundamentals of Sleep Medicine, Elsevier</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3875</Words>
  <Application>Microsoft Office PowerPoint</Application>
  <PresentationFormat>Niestandardowy</PresentationFormat>
  <Paragraphs>388</Paragraphs>
  <Slides>38</Slides>
  <Notes>7</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38</vt:i4>
      </vt:variant>
    </vt:vector>
  </HeadingPairs>
  <TitlesOfParts>
    <vt:vector size="47" baseType="lpstr">
      <vt:lpstr>Arial</vt:lpstr>
      <vt:lpstr>Helvetica</vt:lpstr>
      <vt:lpstr>Helvetica Light</vt:lpstr>
      <vt:lpstr>Helvetica Neue</vt:lpstr>
      <vt:lpstr>Helvetica Neue Light</vt:lpstr>
      <vt:lpstr>Helvetica Neue Medium</vt:lpstr>
      <vt:lpstr>Times Roman</vt:lpstr>
      <vt:lpstr>Wingdings</vt:lpstr>
      <vt:lpstr>White</vt:lpstr>
      <vt:lpstr>Zaburzenia odżywiania i zaburzenia snu - wprowadzenie</vt:lpstr>
      <vt:lpstr>Zaburzenia odżywiania i jedzenia</vt:lpstr>
      <vt:lpstr>Neuroendokrynna kontrola głodu i sytości (1) - kontrola ośrodkowa (podwzgórzowa)</vt:lpstr>
      <vt:lpstr>Neuroendokrynna kontrola głodu i sytości (2) - kontrola obwodowa</vt:lpstr>
      <vt:lpstr>Zdrowa vs zaburzona relacja z jedzeniem</vt:lpstr>
      <vt:lpstr>Czy można przesadzić z trzymaniem się nawyków żywieniowych?</vt:lpstr>
      <vt:lpstr>Nieprawidłowe postawy wobec ćwiczeń fizycznych</vt:lpstr>
      <vt:lpstr>Zaburzenia odżywiania i jedzenia - definicja </vt:lpstr>
      <vt:lpstr>Zaburzenia odżywiania i jedzenia - klasyfikacja</vt:lpstr>
      <vt:lpstr>Dysregulacja emocjonalna jako mechanizm zaburzeń odżywiania</vt:lpstr>
      <vt:lpstr>Diagnostyka różnicowa zaburzeń odżywiania</vt:lpstr>
      <vt:lpstr>Diagnostyka różnicowa zaburzeń odżywiania</vt:lpstr>
      <vt:lpstr>Epidemiologia</vt:lpstr>
      <vt:lpstr>Jadłowstręt psychiczny - kryteria diagnostyczne (1)</vt:lpstr>
      <vt:lpstr>Jadłowstręt psychiczny - kryteria ICD-11</vt:lpstr>
      <vt:lpstr>Kryteria żarłoczności psychicznej</vt:lpstr>
      <vt:lpstr>Kryteria żarłoczności psychicznej (ICD-11)</vt:lpstr>
      <vt:lpstr>Opieka nad pacjentem z zaburzeniami odżywiania - podejście multidyscyplinarne</vt:lpstr>
      <vt:lpstr>Zaburzenia snu</vt:lpstr>
      <vt:lpstr>Czym jest sen?</vt:lpstr>
      <vt:lpstr>Fizjologia – struktura snu</vt:lpstr>
      <vt:lpstr>Stadia snu wg kryteriów Amerykańskiej Akademii Medycyny Snu</vt:lpstr>
      <vt:lpstr>Rytm sen-czuwanie</vt:lpstr>
      <vt:lpstr>Lepiej spać za dużo czy za mało?</vt:lpstr>
      <vt:lpstr>Prezentacja programu PowerPoint</vt:lpstr>
      <vt:lpstr>Endogenność rytmu okołodobowego</vt:lpstr>
      <vt:lpstr>Endogenność rytmu</vt:lpstr>
      <vt:lpstr>Regulacja “z zewnątrz”</vt:lpstr>
      <vt:lpstr>Regulacja “z zewnątrz” (2)</vt:lpstr>
      <vt:lpstr>Neuroprzekaźnictwo regulacji sen-czuwanie</vt:lpstr>
      <vt:lpstr>Konsolidacja pamięci w czasie snu - ogólna zasada</vt:lpstr>
      <vt:lpstr>„Starzenie się” zegara biologicznego</vt:lpstr>
      <vt:lpstr>Zmiany w zakresie snu –  2 bardzo ważne pytania</vt:lpstr>
      <vt:lpstr>Podział zaburzeń snu</vt:lpstr>
      <vt:lpstr>Dobre nawyki związane ze snem</vt:lpstr>
      <vt:lpstr>Czy można przesadzić z trzymaniem się nawyków?</vt:lpstr>
      <vt:lpstr>Ciąg dalszy nastąpi</vt:lpstr>
      <vt:lpstr>Piśmiennictwo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Zaburzenia odżywiania i zaburzenia snu - wprowadzenie</dc:title>
  <dc:creator>Dorota Paciorek</dc:creator>
  <cp:lastModifiedBy>Dorota Paciorek</cp:lastModifiedBy>
  <cp:revision>1</cp:revision>
  <dcterms:modified xsi:type="dcterms:W3CDTF">2026-09-24T08:56:50Z</dcterms:modified>
</cp:coreProperties>
</file>